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theme/themeOverride12.xml" ContentType="application/vnd.openxmlformats-officedocument.themeOverr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Override5.xml" ContentType="application/vnd.openxmlformats-officedocument.themeOverr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diagrams/layout5.xml" ContentType="application/vnd.openxmlformats-officedocument.drawingml.diagram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diagrams/colors4.xml" ContentType="application/vnd.openxmlformats-officedocument.drawingml.diagramColors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diagrams/quickStyle3.xml" ContentType="application/vnd.openxmlformats-officedocument.drawingml.diagramStyl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diagrams/quickStyle1.xml" ContentType="application/vnd.openxmlformats-officedocument.drawingml.diagramStyle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charts/chart6.xml" ContentType="application/vnd.openxmlformats-officedocument.drawingml.chart+xml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charts/chart9.xml" ContentType="application/vnd.openxmlformats-officedocument.drawingml.char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591" r:id="rId1"/>
    <p:sldMasterId id="2147484785" r:id="rId2"/>
    <p:sldMasterId id="2147485148" r:id="rId3"/>
    <p:sldMasterId id="2147485165" r:id="rId4"/>
    <p:sldMasterId id="2147485170" r:id="rId5"/>
    <p:sldMasterId id="2147485175" r:id="rId6"/>
    <p:sldMasterId id="2147485180" r:id="rId7"/>
  </p:sldMasterIdLst>
  <p:notesMasterIdLst>
    <p:notesMasterId r:id="rId30"/>
  </p:notesMasterIdLst>
  <p:handoutMasterIdLst>
    <p:handoutMasterId r:id="rId31"/>
  </p:handoutMasterIdLst>
  <p:sldIdLst>
    <p:sldId id="657" r:id="rId8"/>
    <p:sldId id="674" r:id="rId9"/>
    <p:sldId id="610" r:id="rId10"/>
    <p:sldId id="656" r:id="rId11"/>
    <p:sldId id="673" r:id="rId12"/>
    <p:sldId id="614" r:id="rId13"/>
    <p:sldId id="647" r:id="rId14"/>
    <p:sldId id="678" r:id="rId15"/>
    <p:sldId id="679" r:id="rId16"/>
    <p:sldId id="680" r:id="rId17"/>
    <p:sldId id="691" r:id="rId18"/>
    <p:sldId id="697" r:id="rId19"/>
    <p:sldId id="696" r:id="rId20"/>
    <p:sldId id="693" r:id="rId21"/>
    <p:sldId id="687" r:id="rId22"/>
    <p:sldId id="669" r:id="rId23"/>
    <p:sldId id="670" r:id="rId24"/>
    <p:sldId id="685" r:id="rId25"/>
    <p:sldId id="686" r:id="rId26"/>
    <p:sldId id="694" r:id="rId27"/>
    <p:sldId id="695" r:id="rId28"/>
    <p:sldId id="492" r:id="rId29"/>
  </p:sldIdLst>
  <p:sldSz cx="9144000" cy="6858000" type="screen4x3"/>
  <p:notesSz cx="6735763" cy="98663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D46C"/>
    <a:srgbClr val="F5E8E8"/>
    <a:srgbClr val="E9CDCD"/>
    <a:srgbClr val="002060"/>
    <a:srgbClr val="003366"/>
    <a:srgbClr val="FBEBAB"/>
    <a:srgbClr val="00CC00"/>
    <a:srgbClr val="0066FF"/>
    <a:srgbClr val="E8F2D3"/>
  </p:clrMru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38B1855-1B75-4FBE-930C-398BA8C253C6}" styleName="佈景主題樣式 2 - 輔色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0" autoAdjust="0"/>
    <p:restoredTop sz="85486" autoAdjust="0"/>
  </p:normalViewPr>
  <p:slideViewPr>
    <p:cSldViewPr>
      <p:cViewPr>
        <p:scale>
          <a:sx n="70" d="100"/>
          <a:sy n="70" d="100"/>
        </p:scale>
        <p:origin x="-156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82" y="2220"/>
      </p:cViewPr>
      <p:guideLst>
        <p:guide orient="horz" pos="3107"/>
        <p:guide pos="212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3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4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5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6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7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8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9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10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eather\Desktop\Book1.xlsx" TargetMode="External"/><Relationship Id="rId1" Type="http://schemas.openxmlformats.org/officeDocument/2006/relationships/themeOverride" Target="../theme/themeOverride1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8937683394655497"/>
          <c:y val="0.14354130720169495"/>
          <c:w val="0.51536777776325038"/>
          <c:h val="0.7152042630183981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博士</c:v>
                </c:pt>
              </c:strCache>
            </c:strRef>
          </c:tx>
          <c:dLbls>
            <c:dLbl>
              <c:idx val="0"/>
              <c:layout>
                <c:manualLayout>
                  <c:x val="0.11671497284615555"/>
                  <c:y val="6.1345840800297466E-2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1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defRPr>
                    </a:pPr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公保 </a:t>
                    </a:r>
                    <a:r>
                      <a:rPr lang="en-US" altLang="zh-TW" dirty="0" smtClean="0"/>
                      <a:t>33.69</a:t>
                    </a:r>
                    <a:r>
                      <a:rPr lang="en-US" altLang="zh-TW" sz="1800" b="1" i="0" baseline="0" dirty="0" smtClean="0"/>
                      <a:t>%</a:t>
                    </a:r>
                    <a:endParaRPr lang="zh-TW" altLang="en-US" dirty="0"/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-9.8559310403420156E-2"/>
                  <c:y val="0.12997195322968558"/>
                </c:manualLayout>
              </c:layout>
              <c:tx>
                <c:rich>
                  <a:bodyPr/>
                  <a:lstStyle/>
                  <a:p>
                    <a:pPr marL="0" marR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 sz="1800" b="1" i="0" u="none" strike="noStrike" kern="1200" baseline="0">
                        <a:solidFill>
                          <a:prstClr val="black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defRPr>
                    </a:pPr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農保 </a:t>
                    </a:r>
                    <a:r>
                      <a:rPr lang="en-US" altLang="zh-TW" dirty="0" smtClean="0"/>
                      <a:t>0.2</a:t>
                    </a:r>
                    <a:r>
                      <a:rPr lang="en-US" altLang="zh-TW" sz="1800" b="1" i="0" baseline="0" dirty="0" smtClean="0"/>
                      <a:t>%</a:t>
                    </a:r>
                    <a:endParaRPr lang="zh-TW" altLang="en-US" dirty="0"/>
                  </a:p>
                </c:rich>
              </c:tx>
              <c:spPr/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0634030859316285"/>
                  <c:y val="-0.1073552214005217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</a:t>
                    </a:r>
                    <a:r>
                      <a:rPr lang="zh-TW" altLang="en-US"/>
                      <a:t>勞保 </a:t>
                    </a:r>
                    <a:r>
                      <a:rPr lang="en-US" altLang="zh-TW" smtClean="0"/>
                      <a:t>66.1%</a:t>
                    </a:r>
                    <a:endParaRPr lang="en-US" altLang="zh-TW"/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b="1">
                    <a:latin typeface="Arial" pitchFamily="34" charset="0"/>
                    <a:ea typeface="微軟正黑體" pitchFamily="34" charset="-120"/>
                    <a:cs typeface="Arial" pitchFamily="34" charset="0"/>
                  </a:defRPr>
                </a:pPr>
                <a:endParaRPr lang="zh-TW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  公保</c:v>
                </c:pt>
                <c:pt idx="1">
                  <c:v>  農保</c:v>
                </c:pt>
                <c:pt idx="2">
                  <c:v>  勞保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33.690000000000012</c:v>
                </c:pt>
                <c:pt idx="1">
                  <c:v>0.2</c:v>
                </c:pt>
                <c:pt idx="2">
                  <c:v>66.099999999999994</c:v>
                </c:pt>
              </c:numCache>
            </c:numRef>
          </c:val>
        </c:ser>
        <c:dLbls>
          <c:showCatName val="1"/>
          <c:showPercent val="1"/>
        </c:dLbls>
        <c:firstSliceAng val="72"/>
        <c:holeSize val="50"/>
      </c:doughnutChart>
    </c:plotArea>
    <c:plotVisOnly val="1"/>
  </c:chart>
  <c:txPr>
    <a:bodyPr/>
    <a:lstStyle/>
    <a:p>
      <a:pPr>
        <a:defRPr sz="1800">
          <a:latin typeface="Arial" pitchFamily="34" charset="0"/>
          <a:ea typeface="標楷體" pitchFamily="65" charset="-120"/>
          <a:cs typeface="Arial" pitchFamily="34" charset="0"/>
        </a:defRPr>
      </a:pPr>
      <a:endParaRPr lang="zh-TW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5936406109166518"/>
          <c:y val="0.13759822352888004"/>
          <c:w val="0.5930952766138311"/>
          <c:h val="0.71802556448263022"/>
        </c:manualLayout>
      </c:layout>
      <c:doughnutChart>
        <c:varyColors val="1"/>
        <c:ser>
          <c:idx val="0"/>
          <c:order val="0"/>
          <c:tx>
            <c:strRef>
              <c:f>Sheet1!$C$1</c:f>
              <c:strCache>
                <c:ptCount val="1"/>
                <c:pt idx="0">
                  <c:v>碩士</c:v>
                </c:pt>
              </c:strCache>
            </c:strRef>
          </c:tx>
          <c:dLbls>
            <c:dLbl>
              <c:idx val="0"/>
              <c:layout>
                <c:manualLayout>
                  <c:x val="0.12135577129914897"/>
                  <c:y val="5.804042721410543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公</a:t>
                    </a:r>
                    <a:r>
                      <a:rPr lang="zh-TW" altLang="en-US"/>
                      <a:t>保 </a:t>
                    </a:r>
                    <a:r>
                      <a:rPr lang="en-US" altLang="zh-TW" smtClean="0"/>
                      <a:t>25.74</a:t>
                    </a:r>
                    <a:r>
                      <a:rPr lang="en-US" altLang="zh-TW" sz="1800" b="1" i="0" u="none" strike="noStrike" baseline="0" smtClean="0"/>
                      <a:t>%</a:t>
                    </a:r>
                    <a:endParaRPr lang="en-US" altLang="zh-TW"/>
                  </a:p>
                </c:rich>
              </c:tx>
              <c:showVal val="1"/>
              <c:showCatName val="1"/>
              <c:separator> </c:separator>
            </c:dLbl>
            <c:dLbl>
              <c:idx val="1"/>
              <c:layout>
                <c:manualLayout>
                  <c:x val="9.4910613174423508E-2"/>
                  <c:y val="0.1477904952123105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農</a:t>
                    </a:r>
                    <a:r>
                      <a:rPr lang="zh-TW" altLang="en-US"/>
                      <a:t>保 </a:t>
                    </a:r>
                    <a:r>
                      <a:rPr lang="en-US" altLang="zh-TW" smtClean="0"/>
                      <a:t>0.24</a:t>
                    </a:r>
                    <a:r>
                      <a:rPr lang="en-US" altLang="zh-TW" sz="1800" b="1" i="0" u="none" strike="noStrike" baseline="0" smtClean="0"/>
                      <a:t>%</a:t>
                    </a:r>
                    <a:endParaRPr lang="zh-TW" altLang="en-US"/>
                  </a:p>
                </c:rich>
              </c:tx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5.6444544790301796E-2"/>
                  <c:y val="-0.14961533825912926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</a:t>
                    </a:r>
                    <a:r>
                      <a:rPr lang="zh-TW" altLang="en-US"/>
                      <a:t>勞保 </a:t>
                    </a:r>
                    <a:r>
                      <a:rPr lang="en-US" altLang="zh-TW" smtClean="0"/>
                      <a:t>74.02%</a:t>
                    </a:r>
                    <a:endParaRPr lang="en-US" altLang="zh-TW"/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b="1">
                    <a:latin typeface="Arial" pitchFamily="34" charset="0"/>
                    <a:ea typeface="微軟正黑體" pitchFamily="34" charset="-120"/>
                    <a:cs typeface="Arial" pitchFamily="34" charset="0"/>
                  </a:defRPr>
                </a:pPr>
                <a:endParaRPr lang="zh-TW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  公保</c:v>
                </c:pt>
                <c:pt idx="1">
                  <c:v>  農保</c:v>
                </c:pt>
                <c:pt idx="2">
                  <c:v>  勞保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25.74</c:v>
                </c:pt>
                <c:pt idx="1">
                  <c:v>0.24000000000000021</c:v>
                </c:pt>
                <c:pt idx="2">
                  <c:v>74.02</c:v>
                </c:pt>
              </c:numCache>
            </c:numRef>
          </c:val>
        </c:ser>
        <c:dLbls>
          <c:showCatName val="1"/>
          <c:showPercent val="1"/>
        </c:dLbls>
        <c:firstSliceAng val="72"/>
        <c:holeSize val="50"/>
      </c:doughnutChart>
    </c:plotArea>
    <c:plotVisOnly val="1"/>
  </c:chart>
  <c:txPr>
    <a:bodyPr/>
    <a:lstStyle/>
    <a:p>
      <a:pPr>
        <a:defRPr sz="1800">
          <a:latin typeface="Arial" pitchFamily="34" charset="0"/>
          <a:ea typeface="標楷體" pitchFamily="65" charset="-120"/>
          <a:cs typeface="Arial" pitchFamily="34" charset="0"/>
        </a:defRPr>
      </a:pPr>
      <a:endParaRPr lang="zh-TW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508988900223401"/>
          <c:y val="0.16011627959705171"/>
          <c:w val="0.51616571222726049"/>
          <c:h val="0.69524361238774646"/>
        </c:manualLayout>
      </c:layout>
      <c:doughnutChart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學士</c:v>
                </c:pt>
              </c:strCache>
            </c:strRef>
          </c:tx>
          <c:dLbls>
            <c:dLbl>
              <c:idx val="0"/>
              <c:layout>
                <c:manualLayout>
                  <c:x val="0.11656301656718276"/>
                  <c:y val="0.10088845003616365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公保 </a:t>
                    </a:r>
                    <a:r>
                      <a:rPr lang="en-US" altLang="zh-TW" dirty="0" smtClean="0"/>
                      <a:t>1.23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1"/>
              <c:layout>
                <c:manualLayout>
                  <c:x val="-2.0014400756818266E-2"/>
                  <c:y val="0.1736502066663794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農保 </a:t>
                    </a:r>
                    <a:r>
                      <a:rPr lang="en-US" altLang="zh-TW" dirty="0" smtClean="0"/>
                      <a:t>0.2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5106402318934453"/>
                  <c:y val="-4.3251430113207374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勞保 </a:t>
                    </a:r>
                    <a:r>
                      <a:rPr lang="en-US" altLang="zh-TW" dirty="0" smtClean="0"/>
                      <a:t>98.57%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>
                    <a:latin typeface="Arial" pitchFamily="34" charset="0"/>
                    <a:ea typeface="微軟正黑體" pitchFamily="34" charset="-120"/>
                    <a:cs typeface="Arial" pitchFamily="34" charset="0"/>
                  </a:defRPr>
                </a:pPr>
                <a:endParaRPr lang="zh-TW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  公保</c:v>
                </c:pt>
                <c:pt idx="1">
                  <c:v>  農保</c:v>
                </c:pt>
                <c:pt idx="2">
                  <c:v>  勞保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1.23</c:v>
                </c:pt>
                <c:pt idx="1">
                  <c:v>0.2</c:v>
                </c:pt>
                <c:pt idx="2">
                  <c:v>98.57</c:v>
                </c:pt>
              </c:numCache>
            </c:numRef>
          </c:val>
        </c:ser>
        <c:dLbls>
          <c:showCatName val="1"/>
          <c:showPercent val="1"/>
        </c:dLbls>
        <c:firstSliceAng val="152"/>
        <c:holeSize val="50"/>
      </c:doughnutChart>
    </c:plotArea>
    <c:plotVisOnly val="1"/>
  </c:chart>
  <c:txPr>
    <a:bodyPr/>
    <a:lstStyle/>
    <a:p>
      <a:pPr>
        <a:defRPr sz="1800" b="1">
          <a:latin typeface="Arial" pitchFamily="34" charset="0"/>
          <a:ea typeface="標楷體" pitchFamily="65" charset="-120"/>
          <a:cs typeface="Arial" pitchFamily="34" charset="0"/>
        </a:defRPr>
      </a:pPr>
      <a:endParaRPr lang="zh-TW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1775760825286741"/>
          <c:y val="0.16902172674361865"/>
          <c:w val="0.52675542237347095"/>
          <c:h val="0.71872425054624289"/>
        </c:manualLayout>
      </c:layout>
      <c:doughnutChart>
        <c:varyColors val="1"/>
        <c:ser>
          <c:idx val="0"/>
          <c:order val="0"/>
          <c:tx>
            <c:strRef>
              <c:f>Sheet1!$E$1</c:f>
              <c:strCache>
                <c:ptCount val="1"/>
                <c:pt idx="0">
                  <c:v>專科</c:v>
                </c:pt>
              </c:strCache>
            </c:strRef>
          </c:tx>
          <c:dLbls>
            <c:dLbl>
              <c:idx val="0"/>
              <c:layout>
                <c:manualLayout>
                  <c:x val="0.13441833106588563"/>
                  <c:y val="7.8375859472404275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 </a:t>
                    </a:r>
                    <a:r>
                      <a:rPr lang="zh-TW" altLang="en-US" dirty="0"/>
                      <a:t> 公保 </a:t>
                    </a:r>
                    <a:r>
                      <a:rPr lang="en-US" altLang="zh-TW" dirty="0" smtClean="0"/>
                      <a:t>0.42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1"/>
              <c:layout>
                <c:manualLayout>
                  <c:x val="5.4758083942040613E-3"/>
                  <c:y val="0.17869835450382313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 </a:t>
                    </a:r>
                    <a:r>
                      <a:rPr lang="zh-TW" altLang="en-US" dirty="0"/>
                      <a:t> 農保 </a:t>
                    </a:r>
                    <a:r>
                      <a:rPr lang="en-US" altLang="zh-TW" dirty="0" smtClean="0"/>
                      <a:t>0.57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0085037879430275"/>
                  <c:y val="-7.8386352133713533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b="1" dirty="0"/>
                      <a:t> </a:t>
                    </a:r>
                    <a:r>
                      <a:rPr lang="zh-TW" altLang="en-US" dirty="0"/>
                      <a:t> </a:t>
                    </a:r>
                    <a:r>
                      <a:rPr lang="zh-TW" altLang="en-US"/>
                      <a:t>勞保 </a:t>
                    </a:r>
                    <a:r>
                      <a:rPr lang="en-US" altLang="zh-TW" smtClean="0"/>
                      <a:t>99.02%</a:t>
                    </a:r>
                    <a:endParaRPr lang="zh-TW" altLang="en-US"/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 b="1"/>
                </a:pPr>
                <a:endParaRPr lang="zh-TW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  公保</c:v>
                </c:pt>
                <c:pt idx="1">
                  <c:v>  農保</c:v>
                </c:pt>
                <c:pt idx="2">
                  <c:v>  勞保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0.42000000000000032</c:v>
                </c:pt>
                <c:pt idx="1">
                  <c:v>0.56999999999999995</c:v>
                </c:pt>
                <c:pt idx="2">
                  <c:v>99.02</c:v>
                </c:pt>
              </c:numCache>
            </c:numRef>
          </c:val>
        </c:ser>
        <c:dLbls>
          <c:showCatName val="1"/>
          <c:showPercent val="1"/>
        </c:dLbls>
        <c:firstSliceAng val="146"/>
        <c:holeSize val="50"/>
      </c:doughnutChart>
    </c:plotArea>
    <c:plotVisOnly val="1"/>
  </c:chart>
  <c:txPr>
    <a:bodyPr/>
    <a:lstStyle/>
    <a:p>
      <a:pPr>
        <a:defRPr sz="1800">
          <a:latin typeface="Arial" pitchFamily="34" charset="0"/>
          <a:ea typeface="微軟正黑體" pitchFamily="34" charset="-120"/>
          <a:cs typeface="Arial" pitchFamily="34" charset="0"/>
        </a:defRPr>
      </a:pPr>
      <a:endParaRPr lang="zh-TW"/>
    </a:p>
  </c:txPr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26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2508988900223406"/>
          <c:y val="0.16011627959705171"/>
          <c:w val="0.51616571222726049"/>
          <c:h val="0.69524361238774679"/>
        </c:manualLayout>
      </c:layout>
      <c:doughnutChart>
        <c:varyColors val="1"/>
        <c:ser>
          <c:idx val="0"/>
          <c:order val="0"/>
          <c:tx>
            <c:strRef>
              <c:f>Sheet1!$D$1</c:f>
              <c:strCache>
                <c:ptCount val="1"/>
                <c:pt idx="0">
                  <c:v>學士</c:v>
                </c:pt>
              </c:strCache>
            </c:strRef>
          </c:tx>
          <c:dLbls>
            <c:dLbl>
              <c:idx val="0"/>
              <c:layout>
                <c:manualLayout>
                  <c:x val="0.11656301656718276"/>
                  <c:y val="0.10088845003616365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公保 </a:t>
                    </a:r>
                    <a:r>
                      <a:rPr lang="en-US" altLang="zh-TW" dirty="0" smtClean="0"/>
                      <a:t>1.23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1"/>
              <c:layout>
                <c:manualLayout>
                  <c:x val="-2.0014400756818266E-2"/>
                  <c:y val="0.17365020666637948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農保 </a:t>
                    </a:r>
                    <a:r>
                      <a:rPr lang="en-US" altLang="zh-TW" dirty="0" smtClean="0"/>
                      <a:t>0.2</a:t>
                    </a:r>
                    <a:r>
                      <a:rPr lang="en-US" altLang="zh-TW" sz="1800" b="1" i="0" u="none" strike="noStrike" baseline="0" dirty="0" smtClean="0"/>
                      <a:t>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dLbl>
              <c:idx val="2"/>
              <c:layout>
                <c:manualLayout>
                  <c:x val="-0.15106402318934459"/>
                  <c:y val="-4.3251430113207374E-2"/>
                </c:manualLayout>
              </c:layout>
              <c:tx>
                <c:rich>
                  <a:bodyPr/>
                  <a:lstStyle/>
                  <a:p>
                    <a:r>
                      <a:rPr lang="zh-TW" altLang="en-US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rPr>
                      <a:t> </a:t>
                    </a:r>
                    <a:r>
                      <a:rPr lang="zh-TW" altLang="en-US" dirty="0"/>
                      <a:t> 勞保 </a:t>
                    </a:r>
                    <a:r>
                      <a:rPr lang="en-US" altLang="zh-TW" dirty="0" smtClean="0"/>
                      <a:t>98.57%</a:t>
                    </a:r>
                    <a:endParaRPr lang="zh-TW" altLang="en-US" dirty="0"/>
                  </a:p>
                </c:rich>
              </c:tx>
              <c:showVal val="1"/>
              <c:showCatName val="1"/>
              <c:separator> </c:separator>
            </c:dLbl>
            <c:txPr>
              <a:bodyPr/>
              <a:lstStyle/>
              <a:p>
                <a:pPr>
                  <a:defRPr>
                    <a:latin typeface="Arial" pitchFamily="34" charset="0"/>
                    <a:ea typeface="微軟正黑體" pitchFamily="34" charset="-120"/>
                    <a:cs typeface="Arial" pitchFamily="34" charset="0"/>
                  </a:defRPr>
                </a:pPr>
                <a:endParaRPr lang="zh-TW"/>
              </a:p>
            </c:txPr>
            <c:showVal val="1"/>
            <c:showCatName val="1"/>
            <c:separator> </c:separator>
            <c:showLeaderLines val="1"/>
          </c:dLbls>
          <c:cat>
            <c:strRef>
              <c:f>Sheet1!$A$2:$A$4</c:f>
              <c:strCache>
                <c:ptCount val="3"/>
                <c:pt idx="0">
                  <c:v>  公保</c:v>
                </c:pt>
                <c:pt idx="1">
                  <c:v>  農保</c:v>
                </c:pt>
                <c:pt idx="2">
                  <c:v>  勞保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1.23</c:v>
                </c:pt>
                <c:pt idx="1">
                  <c:v>0.2</c:v>
                </c:pt>
                <c:pt idx="2">
                  <c:v>98.57</c:v>
                </c:pt>
              </c:numCache>
            </c:numRef>
          </c:val>
        </c:ser>
        <c:dLbls>
          <c:showCatName val="1"/>
          <c:showPercent val="1"/>
        </c:dLbls>
        <c:firstSliceAng val="152"/>
        <c:holeSize val="50"/>
      </c:doughnutChart>
    </c:plotArea>
    <c:plotVisOnly val="1"/>
  </c:chart>
  <c:txPr>
    <a:bodyPr/>
    <a:lstStyle/>
    <a:p>
      <a:pPr>
        <a:defRPr sz="1800" b="1">
          <a:latin typeface="Arial" pitchFamily="34" charset="0"/>
          <a:ea typeface="標楷體" pitchFamily="65" charset="-120"/>
          <a:cs typeface="Arial" pitchFamily="34" charset="0"/>
        </a:defRPr>
      </a:pPr>
      <a:endParaRPr lang="zh-TW"/>
    </a:p>
  </c:txPr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45005712765320183"/>
          <c:y val="0.4930406055511653"/>
        </c:manualLayout>
      </c:layout>
      <c:spPr>
        <a:solidFill>
          <a:schemeClr val="accent2">
            <a:lumMod val="40000"/>
            <a:lumOff val="60000"/>
          </a:schemeClr>
        </a:solidFill>
        <a:ln w="38100">
          <a:solidFill>
            <a:schemeClr val="bg1"/>
          </a:solidFill>
        </a:ln>
      </c:spPr>
      <c:txPr>
        <a:bodyPr/>
        <a:lstStyle/>
        <a:p>
          <a:pPr>
            <a:defRPr sz="2400"/>
          </a:pPr>
          <a:endParaRPr lang="zh-TW"/>
        </a:p>
      </c:txPr>
    </c:title>
    <c:plotArea>
      <c:layout>
        <c:manualLayout>
          <c:layoutTarget val="inner"/>
          <c:xMode val="edge"/>
          <c:yMode val="edge"/>
          <c:x val="0.21660329531051964"/>
          <c:y val="8.8929788138834204E-2"/>
          <c:w val="0.57439797211660371"/>
          <c:h val="0.85940784947059412"/>
        </c:manualLayout>
      </c:layout>
      <c:pieChart>
        <c:varyColors val="1"/>
        <c:ser>
          <c:idx val="0"/>
          <c:order val="0"/>
          <c:tx>
            <c:strRef>
              <c:f>Sheet2!$G$1</c:f>
              <c:strCache>
                <c:ptCount val="1"/>
                <c:pt idx="0">
                  <c:v>性別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0"/>
            <c:spPr>
              <a:solidFill>
                <a:srgbClr val="3891A7">
                  <a:lumMod val="60000"/>
                  <a:lumOff val="4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1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/>
              </a:sp3d>
            </c:spPr>
          </c:dPt>
          <c:dLbls>
            <c:dLbl>
              <c:idx val="0"/>
              <c:layout>
                <c:manualLayout>
                  <c:x val="-0.2435380178238177"/>
                  <c:y val="-9.9425791254157E-2"/>
                </c:manualLayout>
              </c:layout>
              <c:tx>
                <c:rich>
                  <a:bodyPr/>
                  <a:lstStyle/>
                  <a:p>
                    <a:r>
                      <a:rPr lang="zh-TW"/>
                      <a:t>男性 </a:t>
                    </a:r>
                    <a:r>
                      <a:rPr lang="en-US"/>
                      <a:t>29,136</a:t>
                    </a:r>
                    <a:r>
                      <a:rPr lang="zh-TW"/>
                      <a:t>人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dLbl>
              <c:idx val="1"/>
              <c:layout>
                <c:manualLayout>
                  <c:x val="0.2511407842080578"/>
                  <c:y val="-0.2039838643400482"/>
                </c:manualLayout>
              </c:layout>
              <c:tx>
                <c:rich>
                  <a:bodyPr/>
                  <a:lstStyle/>
                  <a:p>
                    <a:r>
                      <a:rPr lang="zh-TW"/>
                      <a:t>女性 </a:t>
                    </a:r>
                    <a:r>
                      <a:rPr lang="en-US"/>
                      <a:t>33,106</a:t>
                    </a:r>
                    <a:r>
                      <a:rPr lang="zh-TW"/>
                      <a:t>人</a:t>
                    </a:r>
                  </a:p>
                </c:rich>
              </c:tx>
              <c:dLblPos val="bestFit"/>
              <c:showVal val="1"/>
              <c:showCatName val="1"/>
              <c:separator> </c:separator>
            </c:dLbl>
            <c:numFmt formatCode="#,##0;\-#,##0&quot;人&quot;" sourceLinked="0"/>
            <c:dLblPos val="ctr"/>
            <c:showVal val="1"/>
            <c:showCatName val="1"/>
            <c:separator> </c:separator>
            <c:showLeaderLines val="1"/>
          </c:dLbls>
          <c:cat>
            <c:strRef>
              <c:f>Sheet2!$G$2:$H$2</c:f>
              <c:strCache>
                <c:ptCount val="2"/>
                <c:pt idx="0">
                  <c:v>男性</c:v>
                </c:pt>
                <c:pt idx="1">
                  <c:v>女性</c:v>
                </c:pt>
              </c:strCache>
            </c:strRef>
          </c:cat>
          <c:val>
            <c:numRef>
              <c:f>Sheet2!$G$3:$H$3</c:f>
              <c:numCache>
                <c:formatCode>#,##0</c:formatCode>
                <c:ptCount val="2"/>
                <c:pt idx="0">
                  <c:v>29136</c:v>
                </c:pt>
                <c:pt idx="1">
                  <c:v>33106</c:v>
                </c:pt>
              </c:numCache>
            </c:numRef>
          </c:val>
        </c:ser>
        <c:dLbls>
          <c:showCatName val="1"/>
        </c:dLbls>
        <c:firstSliceAng val="0"/>
      </c:pieChart>
      <c:spPr>
        <a:effectLst>
          <a:outerShdw blurRad="50800" dist="1079500" dir="8760000" algn="ctr" rotWithShape="0">
            <a:srgbClr val="000000">
              <a:alpha val="43137"/>
            </a:srgbClr>
          </a:outerShdw>
        </a:effectLst>
      </c:spPr>
    </c:plotArea>
    <c:plotVisOnly val="1"/>
  </c:chart>
  <c:spPr>
    <a:noFill/>
    <a:ln>
      <a:noFill/>
    </a:ln>
  </c:spPr>
  <c:txPr>
    <a:bodyPr/>
    <a:lstStyle/>
    <a:p>
      <a:pPr>
        <a:defRPr sz="1800" b="1">
          <a:latin typeface="Arial" pitchFamily="34" charset="0"/>
          <a:ea typeface="微軟正黑體" pitchFamily="34" charset="-120"/>
          <a:cs typeface="Arial" pitchFamily="34" charset="0"/>
        </a:defRPr>
      </a:pPr>
      <a:endParaRPr lang="zh-TW"/>
    </a:p>
  </c:tx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000"/>
            </a:pPr>
            <a:r>
              <a:rPr lang="zh-TW" altLang="en-US" sz="2400" dirty="0"/>
              <a:t>年齡</a:t>
            </a:r>
            <a:endParaRPr lang="zh-TW" altLang="en-US" sz="2000" dirty="0"/>
          </a:p>
        </c:rich>
      </c:tx>
      <c:layout>
        <c:manualLayout>
          <c:xMode val="edge"/>
          <c:yMode val="edge"/>
          <c:x val="0.41474679141931092"/>
          <c:y val="0.49204091702229591"/>
        </c:manualLayout>
      </c:layout>
      <c:spPr>
        <a:solidFill>
          <a:schemeClr val="accent2">
            <a:lumMod val="40000"/>
            <a:lumOff val="60000"/>
          </a:schemeClr>
        </a:solidFill>
        <a:ln w="38100">
          <a:solidFill>
            <a:schemeClr val="bg1"/>
          </a:solidFill>
        </a:ln>
      </c:spPr>
    </c:title>
    <c:plotArea>
      <c:layout>
        <c:manualLayout>
          <c:layoutTarget val="inner"/>
          <c:xMode val="edge"/>
          <c:yMode val="edge"/>
          <c:x val="0.20149384150824884"/>
          <c:y val="0.11009258625280539"/>
          <c:w val="0.5166666666666665"/>
          <c:h val="0.8611111111111116"/>
        </c:manualLayout>
      </c:layout>
      <c:pieChart>
        <c:varyColors val="1"/>
        <c:ser>
          <c:idx val="0"/>
          <c:order val="0"/>
          <c:tx>
            <c:strRef>
              <c:f>Sheet2!$I$1</c:f>
              <c:strCache>
                <c:ptCount val="1"/>
                <c:pt idx="0">
                  <c:v>年齡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2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90500"/>
              </a:sp3d>
            </c:spPr>
          </c:dPt>
          <c:dPt>
            <c:idx val="3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/>
              </a:sp3d>
            </c:spPr>
          </c:dPt>
          <c:dPt>
            <c:idx val="4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01600"/>
              </a:sp3d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1</a:t>
                    </a:r>
                    <a:r>
                      <a:rPr lang="zh-TW" altLang="en-US" dirty="0"/>
                      <a:t>歲及以下 </a:t>
                    </a:r>
                    <a:r>
                      <a:rPr lang="en-US" altLang="zh-TW" dirty="0" smtClean="0"/>
                      <a:t>2,071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zh-TW" altLang="en-US" dirty="0"/>
                  </a:p>
                </c:rich>
              </c:tx>
              <c:dLblPos val="outEnd"/>
              <c:showLegendKey val="1"/>
              <c:showVal val="1"/>
              <c:separator> </c:separator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2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4,340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zh-TW" altLang="en-US" dirty="0"/>
                  </a:p>
                </c:rich>
              </c:tx>
              <c:dLblPos val="outEnd"/>
              <c:showLegendKey val="1"/>
              <c:showVal val="1"/>
              <c:separator> </c:separator>
            </c:dLbl>
            <c:dLbl>
              <c:idx val="2"/>
              <c:layout>
                <c:manualLayout>
                  <c:x val="0.14569637190070669"/>
                  <c:y val="-0.1729110708831943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3</a:t>
                    </a:r>
                    <a:r>
                      <a:rPr lang="zh-TW" altLang="en-US" dirty="0"/>
                      <a:t>歲 </a:t>
                    </a:r>
                    <a:endParaRPr lang="en-US" altLang="zh-TW" dirty="0" smtClean="0"/>
                  </a:p>
                  <a:p>
                    <a:r>
                      <a:rPr lang="en-US" altLang="zh-TW" dirty="0" smtClean="0"/>
                      <a:t>28,560</a:t>
                    </a:r>
                    <a:r>
                      <a:rPr lang="zh-TW" altLang="en-US" dirty="0" smtClean="0"/>
                      <a:t>人</a:t>
                    </a:r>
                    <a:endParaRPr lang="zh-TW" altLang="en-US" dirty="0"/>
                  </a:p>
                </c:rich>
              </c:tx>
              <c:dLblPos val="bestFit"/>
              <c:showLegendKey val="1"/>
              <c:showVal val="1"/>
              <c:separator> </c:separator>
            </c:dLbl>
            <c:dLbl>
              <c:idx val="3"/>
              <c:layout>
                <c:manualLayout>
                  <c:x val="3.8341150500185966E-2"/>
                  <c:y val="4.1498657011965992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4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8,482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zh-TW" altLang="en-US" dirty="0"/>
                  </a:p>
                </c:rich>
              </c:tx>
              <c:dLblPos val="bestFit"/>
              <c:showLegendKey val="1"/>
              <c:showVal val="1"/>
              <c:separator> </c:separator>
            </c:dLbl>
            <c:dLbl>
              <c:idx val="4"/>
              <c:layout>
                <c:manualLayout>
                  <c:x val="-1.150234515005572E-2"/>
                  <c:y val="3.4582214176638329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5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6,534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en-US" altLang="zh-TW" dirty="0"/>
                  </a:p>
                </c:rich>
              </c:tx>
              <c:dLblPos val="bestFit"/>
              <c:showLegendKey val="1"/>
              <c:showVal val="1"/>
              <c:separator> </c:separator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6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3,301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en-US" altLang="zh-TW" dirty="0"/>
                  </a:p>
                </c:rich>
              </c:tx>
              <c:dLblPos val="outEnd"/>
              <c:showLegendKey val="1"/>
              <c:showVal val="1"/>
              <c:separator> </c:separator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7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1,892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en-US" altLang="zh-TW" dirty="0"/>
                  </a:p>
                </c:rich>
              </c:tx>
              <c:dLblPos val="outEnd"/>
              <c:showLegendKey val="1"/>
              <c:showVal val="1"/>
              <c:separator> </c:separator>
            </c:dLbl>
            <c:dLbl>
              <c:idx val="7"/>
              <c:layout>
                <c:manualLayout>
                  <c:x val="-1.9170575250093353E-3"/>
                  <c:y val="1.0374664252991498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8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1,184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zh-TW" altLang="en-US" dirty="0"/>
                  </a:p>
                </c:rich>
              </c:tx>
              <c:dLblPos val="bestFit"/>
              <c:showLegendKey val="1"/>
              <c:showVal val="1"/>
              <c:separator> </c:separator>
            </c:dLbl>
            <c:dLbl>
              <c:idx val="8"/>
              <c:layout>
                <c:manualLayout>
                  <c:x val="1.9170575250093353E-3"/>
                  <c:y val="3.1123992758974983E-2"/>
                </c:manualLayout>
              </c:layout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2</a:t>
                    </a:r>
                    <a:r>
                      <a:rPr lang="en-US" altLang="zh-TW" dirty="0" smtClean="0"/>
                      <a:t>9</a:t>
                    </a:r>
                    <a:r>
                      <a:rPr lang="zh-TW" altLang="en-US" dirty="0"/>
                      <a:t>歲 </a:t>
                    </a:r>
                    <a:r>
                      <a:rPr lang="en-US" altLang="zh-TW" dirty="0" smtClean="0"/>
                      <a:t>818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zh-TW" altLang="en-US" dirty="0"/>
                  </a:p>
                </c:rich>
              </c:tx>
              <c:dLblPos val="bestFit"/>
              <c:showLegendKey val="1"/>
              <c:showVal val="1"/>
              <c:separator> </c:separator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altLang="zh-TW" sz="1400" b="1" dirty="0" smtClean="0"/>
                      <a:t>3</a:t>
                    </a:r>
                    <a:r>
                      <a:rPr lang="en-US" altLang="zh-TW" dirty="0" smtClean="0"/>
                      <a:t>0</a:t>
                    </a:r>
                    <a:r>
                      <a:rPr lang="zh-TW" altLang="en-US" dirty="0"/>
                      <a:t>歲及以上 </a:t>
                    </a:r>
                    <a:r>
                      <a:rPr lang="en-US" altLang="zh-TW" dirty="0" smtClean="0"/>
                      <a:t>5,060</a:t>
                    </a:r>
                    <a:r>
                      <a:rPr lang="zh-TW" altLang="zh-TW" sz="1100" b="1" i="0" u="none" strike="noStrike" baseline="0" dirty="0" smtClean="0"/>
                      <a:t>人</a:t>
                    </a:r>
                    <a:endParaRPr lang="en-US" altLang="zh-TW" dirty="0"/>
                  </a:p>
                </c:rich>
              </c:tx>
              <c:dLblPos val="outEnd"/>
              <c:showLegendKey val="1"/>
              <c:showVal val="1"/>
              <c:separator> </c:separator>
            </c:dLbl>
            <c:txPr>
              <a:bodyPr/>
              <a:lstStyle/>
              <a:p>
                <a:pPr>
                  <a:defRPr sz="1400" b="1"/>
                </a:pPr>
                <a:endParaRPr lang="zh-TW"/>
              </a:p>
            </c:txPr>
            <c:dLblPos val="outEnd"/>
            <c:showLegendKey val="1"/>
            <c:showVal val="1"/>
            <c:separator> </c:separator>
          </c:dLbls>
          <c:cat>
            <c:multiLvlStrRef>
              <c:f>Sheet2!$I$1:$R$2</c:f>
              <c:multiLvlStrCache>
                <c:ptCount val="10"/>
                <c:lvl>
                  <c:pt idx="0">
                    <c:v>21歲及以下</c:v>
                  </c:pt>
                  <c:pt idx="1">
                    <c:v>22歲</c:v>
                  </c:pt>
                  <c:pt idx="2">
                    <c:v>23歲</c:v>
                  </c:pt>
                  <c:pt idx="3">
                    <c:v>24歲</c:v>
                  </c:pt>
                  <c:pt idx="4">
                    <c:v>25歲</c:v>
                  </c:pt>
                  <c:pt idx="5">
                    <c:v>26歲</c:v>
                  </c:pt>
                  <c:pt idx="6">
                    <c:v>27歲</c:v>
                  </c:pt>
                  <c:pt idx="7">
                    <c:v>28歲</c:v>
                  </c:pt>
                  <c:pt idx="8">
                    <c:v>29歲</c:v>
                  </c:pt>
                  <c:pt idx="9">
                    <c:v>30歲及以上</c:v>
                  </c:pt>
                </c:lvl>
                <c:lvl>
                  <c:pt idx="0">
                    <c:v>年齡</c:v>
                  </c:pt>
                </c:lvl>
              </c:multiLvlStrCache>
            </c:multiLvlStrRef>
          </c:cat>
          <c:val>
            <c:numRef>
              <c:f>Sheet2!$I$3:$R$3</c:f>
              <c:numCache>
                <c:formatCode>#,##0</c:formatCode>
                <c:ptCount val="10"/>
                <c:pt idx="0">
                  <c:v>2071</c:v>
                </c:pt>
                <c:pt idx="1">
                  <c:v>4340</c:v>
                </c:pt>
                <c:pt idx="2">
                  <c:v>28560</c:v>
                </c:pt>
                <c:pt idx="3">
                  <c:v>8482</c:v>
                </c:pt>
                <c:pt idx="4">
                  <c:v>6534</c:v>
                </c:pt>
                <c:pt idx="5">
                  <c:v>3301</c:v>
                </c:pt>
                <c:pt idx="6">
                  <c:v>1892</c:v>
                </c:pt>
                <c:pt idx="7">
                  <c:v>1184</c:v>
                </c:pt>
                <c:pt idx="8" formatCode="General">
                  <c:v>818</c:v>
                </c:pt>
                <c:pt idx="9">
                  <c:v>5060</c:v>
                </c:pt>
              </c:numCache>
            </c:numRef>
          </c:val>
        </c:ser>
        <c:dLbls>
          <c:showVal val="1"/>
          <c:showCatName val="1"/>
        </c:dLbls>
        <c:firstSliceAng val="106"/>
      </c:pieChart>
    </c:plotArea>
    <c:plotVisOnly val="1"/>
  </c:chart>
  <c:spPr>
    <a:noFill/>
    <a:ln>
      <a:noFill/>
    </a:ln>
  </c:spPr>
  <c:txPr>
    <a:bodyPr/>
    <a:lstStyle/>
    <a:p>
      <a:pPr>
        <a:defRPr sz="1000">
          <a:latin typeface="Arial" pitchFamily="34" charset="0"/>
          <a:ea typeface="微軟正黑體" pitchFamily="34" charset="-120"/>
          <a:cs typeface="Arial" pitchFamily="34" charset="0"/>
        </a:defRPr>
      </a:pPr>
      <a:endParaRPr lang="zh-TW"/>
    </a:p>
  </c:txPr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style val="35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55267366579177601"/>
          <c:y val="0.51868176927709786"/>
        </c:manualLayout>
      </c:layout>
      <c:spPr>
        <a:solidFill>
          <a:schemeClr val="accent2">
            <a:lumMod val="40000"/>
            <a:lumOff val="60000"/>
          </a:schemeClr>
        </a:solidFill>
        <a:ln w="38100">
          <a:solidFill>
            <a:schemeClr val="bg1"/>
          </a:solidFill>
        </a:ln>
      </c:spPr>
    </c:title>
    <c:plotArea>
      <c:layout>
        <c:manualLayout>
          <c:layoutTarget val="inner"/>
          <c:xMode val="edge"/>
          <c:yMode val="edge"/>
          <c:x val="0.22159951881014872"/>
          <c:y val="0.10094228660583608"/>
          <c:w val="0.69876159230096224"/>
          <c:h val="0.82007454083201659"/>
        </c:manualLayout>
      </c:layout>
      <c:barChart>
        <c:barDir val="bar"/>
        <c:grouping val="clustered"/>
        <c:ser>
          <c:idx val="0"/>
          <c:order val="0"/>
          <c:tx>
            <c:strRef>
              <c:f>Sheet3!$A$1</c:f>
              <c:strCache>
                <c:ptCount val="1"/>
                <c:pt idx="0">
                  <c:v>戶籍所在地</c:v>
                </c:pt>
              </c:strCache>
            </c:strRef>
          </c:tx>
          <c:spPr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Lbls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zh-TW"/>
              </a:p>
            </c:txPr>
            <c:dLblPos val="outEnd"/>
            <c:showVal val="1"/>
          </c:dLbls>
          <c:cat>
            <c:strRef>
              <c:f>Sheet3!$A$4:$A$26</c:f>
              <c:strCache>
                <c:ptCount val="23"/>
                <c:pt idx="0">
                  <c:v>未提供</c:v>
                </c:pt>
                <c:pt idx="1">
                  <c:v>連江縣</c:v>
                </c:pt>
                <c:pt idx="2">
                  <c:v>金門縣</c:v>
                </c:pt>
                <c:pt idx="3">
                  <c:v>嘉義市</c:v>
                </c:pt>
                <c:pt idx="4">
                  <c:v>新竹市</c:v>
                </c:pt>
                <c:pt idx="5">
                  <c:v>基隆市</c:v>
                </c:pt>
                <c:pt idx="6">
                  <c:v>澎湖縣</c:v>
                </c:pt>
                <c:pt idx="7">
                  <c:v>花蓮縣</c:v>
                </c:pt>
                <c:pt idx="8">
                  <c:v>台東縣</c:v>
                </c:pt>
                <c:pt idx="9">
                  <c:v>屏東縣</c:v>
                </c:pt>
                <c:pt idx="10">
                  <c:v>嘉義縣</c:v>
                </c:pt>
                <c:pt idx="11">
                  <c:v>雲林縣</c:v>
                </c:pt>
                <c:pt idx="12">
                  <c:v>南投縣</c:v>
                </c:pt>
                <c:pt idx="13">
                  <c:v>彰化縣</c:v>
                </c:pt>
                <c:pt idx="14">
                  <c:v>苗栗縣</c:v>
                </c:pt>
                <c:pt idx="15">
                  <c:v>新竹縣</c:v>
                </c:pt>
                <c:pt idx="16">
                  <c:v>宜蘭縣</c:v>
                </c:pt>
                <c:pt idx="17">
                  <c:v>高雄市</c:v>
                </c:pt>
                <c:pt idx="18">
                  <c:v>台南市</c:v>
                </c:pt>
                <c:pt idx="19">
                  <c:v>台中市</c:v>
                </c:pt>
                <c:pt idx="20">
                  <c:v>桃園縣</c:v>
                </c:pt>
                <c:pt idx="21">
                  <c:v>台北市</c:v>
                </c:pt>
                <c:pt idx="22">
                  <c:v>新北市</c:v>
                </c:pt>
              </c:strCache>
            </c:strRef>
          </c:cat>
          <c:val>
            <c:numRef>
              <c:f>Sheet3!$B$4:$B$26</c:f>
              <c:numCache>
                <c:formatCode>General</c:formatCode>
                <c:ptCount val="23"/>
                <c:pt idx="0">
                  <c:v>31</c:v>
                </c:pt>
                <c:pt idx="1">
                  <c:v>59</c:v>
                </c:pt>
                <c:pt idx="2">
                  <c:v>463</c:v>
                </c:pt>
                <c:pt idx="3">
                  <c:v>809</c:v>
                </c:pt>
                <c:pt idx="4" formatCode="#,##0">
                  <c:v>1039</c:v>
                </c:pt>
                <c:pt idx="5">
                  <c:v>979</c:v>
                </c:pt>
                <c:pt idx="6">
                  <c:v>324</c:v>
                </c:pt>
                <c:pt idx="7">
                  <c:v>800</c:v>
                </c:pt>
                <c:pt idx="8">
                  <c:v>480</c:v>
                </c:pt>
                <c:pt idx="9" formatCode="#,##0">
                  <c:v>2065</c:v>
                </c:pt>
                <c:pt idx="10" formatCode="#,##0">
                  <c:v>1236</c:v>
                </c:pt>
                <c:pt idx="11" formatCode="#,##0">
                  <c:v>1492</c:v>
                </c:pt>
                <c:pt idx="12" formatCode="#,##0">
                  <c:v>1333</c:v>
                </c:pt>
                <c:pt idx="13" formatCode="#,##0">
                  <c:v>3406</c:v>
                </c:pt>
                <c:pt idx="14" formatCode="#,##0">
                  <c:v>1320</c:v>
                </c:pt>
                <c:pt idx="15" formatCode="#,##0">
                  <c:v>1284</c:v>
                </c:pt>
                <c:pt idx="16" formatCode="#,##0">
                  <c:v>1169</c:v>
                </c:pt>
                <c:pt idx="17" formatCode="#,##0">
                  <c:v>7624</c:v>
                </c:pt>
                <c:pt idx="18" formatCode="#,##0">
                  <c:v>5275</c:v>
                </c:pt>
                <c:pt idx="19" formatCode="#,##0">
                  <c:v>8140</c:v>
                </c:pt>
                <c:pt idx="20" formatCode="#,##0">
                  <c:v>5058</c:v>
                </c:pt>
                <c:pt idx="21" formatCode="#,##0">
                  <c:v>7579</c:v>
                </c:pt>
                <c:pt idx="22" formatCode="#,##0">
                  <c:v>10277</c:v>
                </c:pt>
              </c:numCache>
            </c:numRef>
          </c:val>
        </c:ser>
        <c:dLbls>
          <c:showVal val="1"/>
        </c:dLbls>
        <c:overlap val="-43"/>
        <c:axId val="38816000"/>
        <c:axId val="38842368"/>
      </c:barChart>
      <c:catAx>
        <c:axId val="38816000"/>
        <c:scaling>
          <c:orientation val="minMax"/>
        </c:scaling>
        <c:axPos val="l"/>
        <c:majorTickMark val="in"/>
        <c:tickLblPos val="nextTo"/>
        <c:txPr>
          <a:bodyPr/>
          <a:lstStyle/>
          <a:p>
            <a:pPr>
              <a:defRPr b="1"/>
            </a:pPr>
            <a:endParaRPr lang="zh-TW"/>
          </a:p>
        </c:txPr>
        <c:crossAx val="38842368"/>
        <c:crosses val="autoZero"/>
        <c:auto val="1"/>
        <c:lblAlgn val="ctr"/>
        <c:lblOffset val="100"/>
        <c:tickLblSkip val="1"/>
      </c:catAx>
      <c:valAx>
        <c:axId val="38842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zh-TW"/>
                  <a:t>人</a:t>
                </a:r>
              </a:p>
            </c:rich>
          </c:tx>
          <c:layout>
            <c:manualLayout>
              <c:xMode val="edge"/>
              <c:yMode val="edge"/>
              <c:x val="0.92929965004375348"/>
              <c:y val="0.88649645390070919"/>
            </c:manualLayout>
          </c:layout>
        </c:title>
        <c:numFmt formatCode="General" sourceLinked="1"/>
        <c:majorTickMark val="in"/>
        <c:tickLblPos val="nextTo"/>
        <c:crossAx val="38816000"/>
        <c:crosses val="autoZero"/>
        <c:crossBetween val="between"/>
      </c:valAx>
    </c:plotArea>
    <c:plotVisOnly val="1"/>
  </c:chart>
  <c:spPr>
    <a:noFill/>
    <a:ln>
      <a:noFill/>
    </a:ln>
  </c:spPr>
  <c:txPr>
    <a:bodyPr/>
    <a:lstStyle/>
    <a:p>
      <a:pPr>
        <a:defRPr sz="1600">
          <a:latin typeface="Arial" pitchFamily="34" charset="0"/>
          <a:ea typeface="微軟正黑體" pitchFamily="34" charset="-120"/>
          <a:cs typeface="Arial" pitchFamily="34" charset="0"/>
        </a:defRPr>
      </a:pPr>
      <a:endParaRPr lang="zh-TW"/>
    </a:p>
  </c:tx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zh-TW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40725781144088008"/>
          <c:y val="0.47477730016205982"/>
        </c:manualLayout>
      </c:layout>
      <c:spPr>
        <a:solidFill>
          <a:schemeClr val="accent2">
            <a:lumMod val="40000"/>
            <a:lumOff val="60000"/>
          </a:schemeClr>
        </a:solidFill>
        <a:ln w="38100">
          <a:solidFill>
            <a:schemeClr val="bg1"/>
          </a:solidFill>
        </a:ln>
      </c:spPr>
      <c:txPr>
        <a:bodyPr/>
        <a:lstStyle/>
        <a:p>
          <a:pPr>
            <a:defRPr sz="2000"/>
          </a:pPr>
          <a:endParaRPr lang="zh-TW"/>
        </a:p>
      </c:txPr>
    </c:title>
    <c:plotArea>
      <c:layout>
        <c:manualLayout>
          <c:layoutTarget val="inner"/>
          <c:xMode val="edge"/>
          <c:yMode val="edge"/>
          <c:x val="0.28062158884933447"/>
          <c:y val="6.7939883972403109E-2"/>
          <c:w val="0.47831028033922995"/>
          <c:h val="0.90131112056788854"/>
        </c:manualLayout>
      </c:layout>
      <c:pieChart>
        <c:varyColors val="1"/>
        <c:ser>
          <c:idx val="0"/>
          <c:order val="0"/>
          <c:tx>
            <c:strRef>
              <c:f>Sheet2!$C$1</c:f>
              <c:strCache>
                <c:ptCount val="1"/>
                <c:pt idx="0">
                  <c:v>教育程度別</c:v>
                </c:pt>
              </c:strCache>
            </c:strRef>
          </c:tx>
          <c:spPr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dPt>
            <c:idx val="1"/>
            <c:spPr>
              <a:solidFill>
                <a:srgbClr val="FEB80A">
                  <a:lumMod val="40000"/>
                  <a:lumOff val="60000"/>
                </a:srgb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dPt>
          <c:dPt>
            <c:idx val="2"/>
            <c:spPr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0"/>
              </a:sp3d>
            </c:spPr>
          </c:dPt>
          <c:dLbls>
            <c:delete val="1"/>
          </c:dLbls>
          <c:cat>
            <c:strRef>
              <c:f>Sheet2!$C$2:$F$2</c:f>
              <c:strCache>
                <c:ptCount val="4"/>
                <c:pt idx="0">
                  <c:v>博士</c:v>
                </c:pt>
                <c:pt idx="1">
                  <c:v>碩士</c:v>
                </c:pt>
                <c:pt idx="2">
                  <c:v>學士 </c:v>
                </c:pt>
                <c:pt idx="3">
                  <c:v>專科</c:v>
                </c:pt>
              </c:strCache>
            </c:strRef>
          </c:cat>
          <c:val>
            <c:numRef>
              <c:f>Sheet2!$C$3:$F$3</c:f>
              <c:numCache>
                <c:formatCode>#,##0</c:formatCode>
                <c:ptCount val="4"/>
                <c:pt idx="0" formatCode="General">
                  <c:v>542</c:v>
                </c:pt>
                <c:pt idx="1">
                  <c:v>10751</c:v>
                </c:pt>
                <c:pt idx="2">
                  <c:v>48033</c:v>
                </c:pt>
                <c:pt idx="3">
                  <c:v>2916</c:v>
                </c:pt>
              </c:numCache>
            </c:numRef>
          </c:val>
        </c:ser>
        <c:dLbls>
          <c:showCatName val="1"/>
        </c:dLbls>
        <c:firstSliceAng val="98"/>
      </c:pieChart>
    </c:plotArea>
    <c:plotVisOnly val="1"/>
  </c:chart>
  <c:spPr>
    <a:noFill/>
    <a:ln>
      <a:noFill/>
    </a:ln>
  </c:spPr>
  <c:txPr>
    <a:bodyPr/>
    <a:lstStyle/>
    <a:p>
      <a:pPr>
        <a:defRPr sz="1400" b="1">
          <a:latin typeface="Arial" pitchFamily="34" charset="0"/>
          <a:ea typeface="微軟正黑體" pitchFamily="34" charset="-120"/>
          <a:cs typeface="Arial" pitchFamily="34" charset="0"/>
        </a:defRPr>
      </a:pPr>
      <a:endParaRPr lang="zh-TW"/>
    </a:p>
  </c:txPr>
  <c:externalData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686B90-C790-4EFA-827B-DFFE507166BB}" type="doc">
      <dgm:prSet loTypeId="urn:microsoft.com/office/officeart/2008/layout/VerticalCurvedLis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542541C3-C3AC-4548-8C57-7AF7F75CAD1B}">
      <dgm:prSet phldrT="[文字]" custT="1"/>
      <dgm:spPr>
        <a:xfrm>
          <a:off x="547021" y="270931"/>
          <a:ext cx="7327880" cy="684187"/>
        </a:xfrm>
        <a:solidFill>
          <a:schemeClr val="accent1">
            <a:lumMod val="7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algn="l"/>
          <a:r>
            <a:rPr kumimoji="0" lang="zh-TW" altLang="en-US" sz="3200" b="1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一、建置</a:t>
          </a:r>
          <a:r>
            <a:rPr lang="zh-TW" altLang="en-US" sz="3200" b="1" dirty="0" smtClean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緣起</a:t>
          </a:r>
          <a:endParaRPr lang="zh-TW" altLang="en-US" sz="3200" b="1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gm:t>
    </dgm:pt>
    <dgm:pt modelId="{5E3B4F59-397C-4915-AF89-100B51067CFE}" type="parTrans" cxnId="{E04419A3-6F28-480E-A8E8-DC188107FACA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D334B30-F828-443A-BAE8-297EBEAAE1E0}" type="sibTrans" cxnId="{E04419A3-6F28-480E-A8E8-DC188107FACA}">
      <dgm:prSet/>
      <dgm:spPr>
        <a:xfrm>
          <a:off x="-5028102" y="-770352"/>
          <a:ext cx="5988100" cy="5988100"/>
        </a:xfr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444366F-7470-44E3-B865-396679D74207}">
      <dgm:prSet phldrT="[文字]" custT="1"/>
      <dgm:spPr>
        <a:xfrm>
          <a:off x="907016" y="1351051"/>
          <a:ext cx="6935619" cy="684187"/>
        </a:xfrm>
        <a:solidFill>
          <a:srgbClr val="008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kumimoji="0" lang="zh-TW" altLang="en-US" sz="3200" b="1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二、具體作法</a:t>
          </a:r>
          <a:endParaRPr lang="zh-TW" altLang="en-US" sz="3200" b="1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gm:t>
    </dgm:pt>
    <dgm:pt modelId="{41F15C00-6F3A-4B83-B5F6-1BB18146C0D9}" type="parTrans" cxnId="{1F72ABD1-9A97-420C-BE97-1DDC245EA195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4B6DC91-4150-475B-BED9-E24FFC85DF96}" type="sibTrans" cxnId="{1F72ABD1-9A97-420C-BE97-1DDC245EA195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7889A3E-B9D1-47CC-A708-516E4BDA4CCD}">
      <dgm:prSet phldrT="[文字]" custT="1"/>
      <dgm:spPr>
        <a:xfrm>
          <a:off x="854028" y="2348425"/>
          <a:ext cx="6935619" cy="684187"/>
        </a:xfrm>
        <a:solidFill>
          <a:srgbClr val="AA282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kumimoji="0" lang="zh-TW" altLang="en-US" sz="3200" b="1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三、</a:t>
          </a:r>
          <a:r>
            <a:rPr lang="zh-TW" altLang="en-US" sz="3200" b="1" dirty="0" smtClean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分析結果</a:t>
          </a:r>
          <a:endParaRPr lang="zh-TW" altLang="en-US" sz="3200" b="1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gm:t>
    </dgm:pt>
    <dgm:pt modelId="{1E47B8C1-A32E-4978-8FAE-87CD56CDA9A3}" type="parTrans" cxnId="{10A99161-A434-4455-B15C-5074D2191FC1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29212CA-4307-40F1-96B9-7F3BE2FE7779}" type="sibTrans" cxnId="{10A99161-A434-4455-B15C-5074D2191FC1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EC76368-4EBA-4640-BF27-58CD08C3EDFD}">
      <dgm:prSet phldrT="[文字]" custT="1"/>
      <dgm:spPr>
        <a:xfrm>
          <a:off x="502687" y="3421292"/>
          <a:ext cx="7327880" cy="684187"/>
        </a:xfr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gm:spPr>
      <dgm:t>
        <a:bodyPr/>
        <a:lstStyle/>
        <a:p>
          <a:r>
            <a:rPr kumimoji="0" lang="zh-TW" altLang="en-US" sz="3200" b="1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四、結語</a:t>
          </a:r>
          <a:endParaRPr lang="zh-TW" altLang="en-US" sz="3200" b="1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gm:t>
    </dgm:pt>
    <dgm:pt modelId="{2C4062AB-0CFA-43B0-8517-1E10FDA83984}" type="parTrans" cxnId="{0AD07895-94D8-44CB-8B25-527346357FD9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8D294E39-D5D2-4292-90AE-30EC2E5D52E7}" type="sibTrans" cxnId="{0AD07895-94D8-44CB-8B25-527346357FD9}">
      <dgm:prSet/>
      <dgm:spPr/>
      <dgm:t>
        <a:bodyPr/>
        <a:lstStyle/>
        <a:p>
          <a:endParaRPr lang="zh-TW" altLang="en-US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FB0C150-49F2-4E57-841D-66E375B64FBB}" type="pres">
      <dgm:prSet presAssocID="{2D686B90-C790-4EFA-827B-DFFE507166B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97D078E2-5992-4C25-B230-A69675AAA3BA}" type="pres">
      <dgm:prSet presAssocID="{2D686B90-C790-4EFA-827B-DFFE507166BB}" presName="Name1" presStyleCnt="0"/>
      <dgm:spPr/>
      <dgm:t>
        <a:bodyPr/>
        <a:lstStyle/>
        <a:p>
          <a:endParaRPr lang="zh-TW" altLang="en-US"/>
        </a:p>
      </dgm:t>
    </dgm:pt>
    <dgm:pt modelId="{327549BF-3B3D-447D-80A1-A488642B2C4D}" type="pres">
      <dgm:prSet presAssocID="{2D686B90-C790-4EFA-827B-DFFE507166BB}" presName="cycle" presStyleCnt="0"/>
      <dgm:spPr/>
      <dgm:t>
        <a:bodyPr/>
        <a:lstStyle/>
        <a:p>
          <a:endParaRPr lang="zh-TW" altLang="en-US"/>
        </a:p>
      </dgm:t>
    </dgm:pt>
    <dgm:pt modelId="{6DB0002E-4CE7-4236-9F9B-F8D5C3CCD807}" type="pres">
      <dgm:prSet presAssocID="{2D686B90-C790-4EFA-827B-DFFE507166BB}" presName="srcNode" presStyleLbl="node1" presStyleIdx="0" presStyleCnt="4"/>
      <dgm:spPr/>
      <dgm:t>
        <a:bodyPr/>
        <a:lstStyle/>
        <a:p>
          <a:endParaRPr lang="zh-TW" altLang="en-US"/>
        </a:p>
      </dgm:t>
    </dgm:pt>
    <dgm:pt modelId="{E295A43B-2647-4304-9EE9-ACD9C9FBFE0A}" type="pres">
      <dgm:prSet presAssocID="{2D686B90-C790-4EFA-827B-DFFE507166BB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361"/>
          </a:avLst>
        </a:prstGeom>
      </dgm:spPr>
      <dgm:t>
        <a:bodyPr/>
        <a:lstStyle/>
        <a:p>
          <a:endParaRPr lang="zh-TW" altLang="en-US"/>
        </a:p>
      </dgm:t>
    </dgm:pt>
    <dgm:pt modelId="{14F02E0E-AED1-408B-926E-4054D58CB475}" type="pres">
      <dgm:prSet presAssocID="{2D686B90-C790-4EFA-827B-DFFE507166BB}" presName="extraNode" presStyleLbl="node1" presStyleIdx="0" presStyleCnt="4"/>
      <dgm:spPr/>
      <dgm:t>
        <a:bodyPr/>
        <a:lstStyle/>
        <a:p>
          <a:endParaRPr lang="zh-TW" altLang="en-US"/>
        </a:p>
      </dgm:t>
    </dgm:pt>
    <dgm:pt modelId="{7EB30A8B-90F9-4EF8-8F4C-8B25F44B02B0}" type="pres">
      <dgm:prSet presAssocID="{2D686B90-C790-4EFA-827B-DFFE507166BB}" presName="dstNode" presStyleLbl="node1" presStyleIdx="0" presStyleCnt="4"/>
      <dgm:spPr/>
      <dgm:t>
        <a:bodyPr/>
        <a:lstStyle/>
        <a:p>
          <a:endParaRPr lang="zh-TW" altLang="en-US"/>
        </a:p>
      </dgm:t>
    </dgm:pt>
    <dgm:pt modelId="{F724E106-642B-4CB8-B397-783F6307375A}" type="pres">
      <dgm:prSet presAssocID="{542541C3-C3AC-4548-8C57-7AF7F75CAD1B}" presName="text_1" presStyleLbl="node1" presStyleIdx="0" presStyleCnt="4" custLinFactNeighborX="605" custLinFactNeighborY="-10375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08733BA5-6B83-4EBB-A457-E71342EE0DEC}" type="pres">
      <dgm:prSet presAssocID="{542541C3-C3AC-4548-8C57-7AF7F75CAD1B}" presName="accent_1" presStyleCnt="0"/>
      <dgm:spPr/>
      <dgm:t>
        <a:bodyPr/>
        <a:lstStyle/>
        <a:p>
          <a:endParaRPr lang="zh-TW" altLang="en-US"/>
        </a:p>
      </dgm:t>
    </dgm:pt>
    <dgm:pt modelId="{5FD7D262-3FE6-44C8-B440-7A303EAE0583}" type="pres">
      <dgm:prSet presAssocID="{542541C3-C3AC-4548-8C57-7AF7F75CAD1B}" presName="accentRepeatNode" presStyleLbl="solidFgAcc1" presStyleIdx="0" presStyleCnt="4"/>
      <dgm:spPr>
        <a:xfrm>
          <a:off x="75070" y="256392"/>
          <a:ext cx="855234" cy="855234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ysClr val="window" lastClr="FFFFFF"/>
          </a:solidFill>
          <a:prstDash val="solid"/>
        </a:ln>
        <a:effectLst/>
      </dgm:spPr>
      <dgm:t>
        <a:bodyPr/>
        <a:lstStyle/>
        <a:p>
          <a:endParaRPr lang="zh-TW" altLang="en-US"/>
        </a:p>
      </dgm:t>
    </dgm:pt>
    <dgm:pt modelId="{FE1913D3-6EF6-4AC6-B924-B55C4D30DAA2}" type="pres">
      <dgm:prSet presAssocID="{5444366F-7470-44E3-B865-396679D74207}" presName="text_2" presStyleLbl="node1" presStyleIdx="1" presStyleCnt="4" custLinFactNeighborX="174" custLinFactNeighborY="-253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6EBFA749-77BD-4AF1-B39E-7F1136E9A8FE}" type="pres">
      <dgm:prSet presAssocID="{5444366F-7470-44E3-B865-396679D74207}" presName="accent_2" presStyleCnt="0"/>
      <dgm:spPr/>
      <dgm:t>
        <a:bodyPr/>
        <a:lstStyle/>
        <a:p>
          <a:endParaRPr lang="zh-TW" altLang="en-US"/>
        </a:p>
      </dgm:t>
    </dgm:pt>
    <dgm:pt modelId="{A7CCE83A-6598-4CFA-886B-4ECD83C9A08C}" type="pres">
      <dgm:prSet presAssocID="{5444366F-7470-44E3-B865-396679D74207}" presName="accentRepeatNode" presStyleLbl="solidFgAcc1" presStyleIdx="1" presStyleCnt="4"/>
      <dgm:spPr>
        <a:xfrm>
          <a:off x="467331" y="1282851"/>
          <a:ext cx="855234" cy="855234"/>
        </a:xfrm>
        <a:prstGeom prst="ellipse">
          <a:avLst/>
        </a:prstGeom>
        <a:solidFill>
          <a:srgbClr val="84AA33">
            <a:lumMod val="40000"/>
            <a:lumOff val="60000"/>
          </a:srgbClr>
        </a:solidFill>
        <a:ln w="25400" cap="flat" cmpd="sng" algn="ctr">
          <a:solidFill>
            <a:sysClr val="window" lastClr="FFFFFF"/>
          </a:solidFill>
          <a:prstDash val="solid"/>
        </a:ln>
        <a:effectLst/>
      </dgm:spPr>
      <dgm:t>
        <a:bodyPr/>
        <a:lstStyle/>
        <a:p>
          <a:endParaRPr lang="zh-TW" altLang="en-US"/>
        </a:p>
      </dgm:t>
    </dgm:pt>
    <dgm:pt modelId="{F8015947-EC40-4FC5-8F9D-4E22E6525FB7}" type="pres">
      <dgm:prSet presAssocID="{D7889A3E-B9D1-47CC-A708-516E4BDA4CCD}" presName="text_3" presStyleLbl="node1" presStyleIdx="2" presStyleCnt="4" custLinFactNeighborX="-590" custLinFactNeighborY="-6783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4AB2C5D9-02A8-4828-A439-B2FC14C68FB3}" type="pres">
      <dgm:prSet presAssocID="{D7889A3E-B9D1-47CC-A708-516E4BDA4CCD}" presName="accent_3" presStyleCnt="0"/>
      <dgm:spPr/>
      <dgm:t>
        <a:bodyPr/>
        <a:lstStyle/>
        <a:p>
          <a:endParaRPr lang="zh-TW" altLang="en-US"/>
        </a:p>
      </dgm:t>
    </dgm:pt>
    <dgm:pt modelId="{02E4FB0D-2624-4EE6-9145-D6D3826AA368}" type="pres">
      <dgm:prSet presAssocID="{D7889A3E-B9D1-47CC-A708-516E4BDA4CCD}" presName="accentRepeatNode" presStyleLbl="solidFgAcc1" presStyleIdx="2" presStyleCnt="4"/>
      <dgm:spPr>
        <a:xfrm>
          <a:off x="467331" y="2309310"/>
          <a:ext cx="855234" cy="855234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ysClr val="window" lastClr="FFFFFF"/>
          </a:solidFill>
          <a:prstDash val="solid"/>
        </a:ln>
        <a:effectLst/>
      </dgm:spPr>
      <dgm:t>
        <a:bodyPr/>
        <a:lstStyle/>
        <a:p>
          <a:endParaRPr lang="zh-TW" altLang="en-US"/>
        </a:p>
      </dgm:t>
    </dgm:pt>
    <dgm:pt modelId="{10F90188-06DB-44B2-ACA5-995EE9700126}" type="pres">
      <dgm:prSet presAssocID="{8EC76368-4EBA-4640-BF27-58CD08C3EDFD}" presName="text_4" presStyleLbl="node1" presStyleIdx="3" presStyleCnt="4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27A15448-8929-4AB3-8AEF-331D6B04A29F}" type="pres">
      <dgm:prSet presAssocID="{8EC76368-4EBA-4640-BF27-58CD08C3EDFD}" presName="accent_4" presStyleCnt="0"/>
      <dgm:spPr/>
      <dgm:t>
        <a:bodyPr/>
        <a:lstStyle/>
        <a:p>
          <a:endParaRPr lang="zh-TW" altLang="en-US"/>
        </a:p>
      </dgm:t>
    </dgm:pt>
    <dgm:pt modelId="{75565BEE-9935-47E7-B5CD-87750855C740}" type="pres">
      <dgm:prSet presAssocID="{8EC76368-4EBA-4640-BF27-58CD08C3EDFD}" presName="accentRepeatNode" presStyleLbl="solidFgAcc1" presStyleIdx="3" presStyleCnt="4"/>
      <dgm:spPr>
        <a:xfrm>
          <a:off x="75070" y="3335769"/>
          <a:ext cx="855234" cy="855234"/>
        </a:xfrm>
        <a:prstGeom prst="ellipse">
          <a:avLst/>
        </a:prstGeom>
        <a:solidFill>
          <a:srgbClr val="3891A7">
            <a:lumMod val="50000"/>
          </a:srgbClr>
        </a:solidFill>
        <a:ln w="25400" cap="flat" cmpd="sng" algn="ctr">
          <a:solidFill>
            <a:sysClr val="window" lastClr="FFFFFF"/>
          </a:solidFill>
          <a:prstDash val="solid"/>
        </a:ln>
        <a:effectLst/>
      </dgm:spPr>
      <dgm:t>
        <a:bodyPr/>
        <a:lstStyle/>
        <a:p>
          <a:endParaRPr lang="zh-TW" altLang="en-US"/>
        </a:p>
      </dgm:t>
    </dgm:pt>
  </dgm:ptLst>
  <dgm:cxnLst>
    <dgm:cxn modelId="{0AD07895-94D8-44CB-8B25-527346357FD9}" srcId="{2D686B90-C790-4EFA-827B-DFFE507166BB}" destId="{8EC76368-4EBA-4640-BF27-58CD08C3EDFD}" srcOrd="3" destOrd="0" parTransId="{2C4062AB-0CFA-43B0-8517-1E10FDA83984}" sibTransId="{8D294E39-D5D2-4292-90AE-30EC2E5D52E7}"/>
    <dgm:cxn modelId="{10A99161-A434-4455-B15C-5074D2191FC1}" srcId="{2D686B90-C790-4EFA-827B-DFFE507166BB}" destId="{D7889A3E-B9D1-47CC-A708-516E4BDA4CCD}" srcOrd="2" destOrd="0" parTransId="{1E47B8C1-A32E-4978-8FAE-87CD56CDA9A3}" sibTransId="{A29212CA-4307-40F1-96B9-7F3BE2FE7779}"/>
    <dgm:cxn modelId="{CA8A0A0F-0F21-4C0C-9A56-5A12A2E42F47}" type="presOf" srcId="{542541C3-C3AC-4548-8C57-7AF7F75CAD1B}" destId="{F724E106-642B-4CB8-B397-783F6307375A}" srcOrd="0" destOrd="0" presId="urn:microsoft.com/office/officeart/2008/layout/VerticalCurvedList"/>
    <dgm:cxn modelId="{974F87EE-800C-4F53-8C7B-2972942B8EEB}" type="presOf" srcId="{2D686B90-C790-4EFA-827B-DFFE507166BB}" destId="{FFB0C150-49F2-4E57-841D-66E375B64FBB}" srcOrd="0" destOrd="0" presId="urn:microsoft.com/office/officeart/2008/layout/VerticalCurvedList"/>
    <dgm:cxn modelId="{E04419A3-6F28-480E-A8E8-DC188107FACA}" srcId="{2D686B90-C790-4EFA-827B-DFFE507166BB}" destId="{542541C3-C3AC-4548-8C57-7AF7F75CAD1B}" srcOrd="0" destOrd="0" parTransId="{5E3B4F59-397C-4915-AF89-100B51067CFE}" sibTransId="{FD334B30-F828-443A-BAE8-297EBEAAE1E0}"/>
    <dgm:cxn modelId="{6B15E2BA-1064-4048-8F8E-180673CAD83A}" type="presOf" srcId="{FD334B30-F828-443A-BAE8-297EBEAAE1E0}" destId="{E295A43B-2647-4304-9EE9-ACD9C9FBFE0A}" srcOrd="0" destOrd="0" presId="urn:microsoft.com/office/officeart/2008/layout/VerticalCurvedList"/>
    <dgm:cxn modelId="{5D37EDB7-A623-418C-8648-F847F9EF1856}" type="presOf" srcId="{D7889A3E-B9D1-47CC-A708-516E4BDA4CCD}" destId="{F8015947-EC40-4FC5-8F9D-4E22E6525FB7}" srcOrd="0" destOrd="0" presId="urn:microsoft.com/office/officeart/2008/layout/VerticalCurvedList"/>
    <dgm:cxn modelId="{5924B85E-7A2F-4BD4-A1DD-1CFAB1BE7C4E}" type="presOf" srcId="{5444366F-7470-44E3-B865-396679D74207}" destId="{FE1913D3-6EF6-4AC6-B924-B55C4D30DAA2}" srcOrd="0" destOrd="0" presId="urn:microsoft.com/office/officeart/2008/layout/VerticalCurvedList"/>
    <dgm:cxn modelId="{2BCDF4BC-BC84-4F59-9F0E-590F3BD792BF}" type="presOf" srcId="{8EC76368-4EBA-4640-BF27-58CD08C3EDFD}" destId="{10F90188-06DB-44B2-ACA5-995EE9700126}" srcOrd="0" destOrd="0" presId="urn:microsoft.com/office/officeart/2008/layout/VerticalCurvedList"/>
    <dgm:cxn modelId="{1F72ABD1-9A97-420C-BE97-1DDC245EA195}" srcId="{2D686B90-C790-4EFA-827B-DFFE507166BB}" destId="{5444366F-7470-44E3-B865-396679D74207}" srcOrd="1" destOrd="0" parTransId="{41F15C00-6F3A-4B83-B5F6-1BB18146C0D9}" sibTransId="{A4B6DC91-4150-475B-BED9-E24FFC85DF96}"/>
    <dgm:cxn modelId="{8550960A-A1A2-47AC-A37A-F44E084A95B8}" type="presParOf" srcId="{FFB0C150-49F2-4E57-841D-66E375B64FBB}" destId="{97D078E2-5992-4C25-B230-A69675AAA3BA}" srcOrd="0" destOrd="0" presId="urn:microsoft.com/office/officeart/2008/layout/VerticalCurvedList"/>
    <dgm:cxn modelId="{C59C1BA0-69AC-4069-9DEE-8ADCF1EE6B2F}" type="presParOf" srcId="{97D078E2-5992-4C25-B230-A69675AAA3BA}" destId="{327549BF-3B3D-447D-80A1-A488642B2C4D}" srcOrd="0" destOrd="0" presId="urn:microsoft.com/office/officeart/2008/layout/VerticalCurvedList"/>
    <dgm:cxn modelId="{945C74B6-18FB-4AF7-9978-699AFD0114CE}" type="presParOf" srcId="{327549BF-3B3D-447D-80A1-A488642B2C4D}" destId="{6DB0002E-4CE7-4236-9F9B-F8D5C3CCD807}" srcOrd="0" destOrd="0" presId="urn:microsoft.com/office/officeart/2008/layout/VerticalCurvedList"/>
    <dgm:cxn modelId="{6FD22B66-DC36-4C68-80D5-8F959D1A6075}" type="presParOf" srcId="{327549BF-3B3D-447D-80A1-A488642B2C4D}" destId="{E295A43B-2647-4304-9EE9-ACD9C9FBFE0A}" srcOrd="1" destOrd="0" presId="urn:microsoft.com/office/officeart/2008/layout/VerticalCurvedList"/>
    <dgm:cxn modelId="{A8DD3797-5AA6-42DC-91B7-C827D3008BE1}" type="presParOf" srcId="{327549BF-3B3D-447D-80A1-A488642B2C4D}" destId="{14F02E0E-AED1-408B-926E-4054D58CB475}" srcOrd="2" destOrd="0" presId="urn:microsoft.com/office/officeart/2008/layout/VerticalCurvedList"/>
    <dgm:cxn modelId="{346FDD9E-90EF-4D3F-BBA2-F6AFD5AC633B}" type="presParOf" srcId="{327549BF-3B3D-447D-80A1-A488642B2C4D}" destId="{7EB30A8B-90F9-4EF8-8F4C-8B25F44B02B0}" srcOrd="3" destOrd="0" presId="urn:microsoft.com/office/officeart/2008/layout/VerticalCurvedList"/>
    <dgm:cxn modelId="{858F42CC-5163-4CFB-A242-2986CFF2450E}" type="presParOf" srcId="{97D078E2-5992-4C25-B230-A69675AAA3BA}" destId="{F724E106-642B-4CB8-B397-783F6307375A}" srcOrd="1" destOrd="0" presId="urn:microsoft.com/office/officeart/2008/layout/VerticalCurvedList"/>
    <dgm:cxn modelId="{66CB1B00-6059-4AF6-851B-FF633D661E0D}" type="presParOf" srcId="{97D078E2-5992-4C25-B230-A69675AAA3BA}" destId="{08733BA5-6B83-4EBB-A457-E71342EE0DEC}" srcOrd="2" destOrd="0" presId="urn:microsoft.com/office/officeart/2008/layout/VerticalCurvedList"/>
    <dgm:cxn modelId="{9716A8E7-966C-4DD2-9EA1-C375F429D95C}" type="presParOf" srcId="{08733BA5-6B83-4EBB-A457-E71342EE0DEC}" destId="{5FD7D262-3FE6-44C8-B440-7A303EAE0583}" srcOrd="0" destOrd="0" presId="urn:microsoft.com/office/officeart/2008/layout/VerticalCurvedList"/>
    <dgm:cxn modelId="{097CD255-8586-4B3D-917E-B332B97F4896}" type="presParOf" srcId="{97D078E2-5992-4C25-B230-A69675AAA3BA}" destId="{FE1913D3-6EF6-4AC6-B924-B55C4D30DAA2}" srcOrd="3" destOrd="0" presId="urn:microsoft.com/office/officeart/2008/layout/VerticalCurvedList"/>
    <dgm:cxn modelId="{4EE442CC-0323-4805-A673-BBA8B75E0F83}" type="presParOf" srcId="{97D078E2-5992-4C25-B230-A69675AAA3BA}" destId="{6EBFA749-77BD-4AF1-B39E-7F1136E9A8FE}" srcOrd="4" destOrd="0" presId="urn:microsoft.com/office/officeart/2008/layout/VerticalCurvedList"/>
    <dgm:cxn modelId="{2FC1EAD3-B71D-43FB-A902-F6E21E7CF900}" type="presParOf" srcId="{6EBFA749-77BD-4AF1-B39E-7F1136E9A8FE}" destId="{A7CCE83A-6598-4CFA-886B-4ECD83C9A08C}" srcOrd="0" destOrd="0" presId="urn:microsoft.com/office/officeart/2008/layout/VerticalCurvedList"/>
    <dgm:cxn modelId="{4C838AF4-B645-4FF0-A277-3DBD59CF3834}" type="presParOf" srcId="{97D078E2-5992-4C25-B230-A69675AAA3BA}" destId="{F8015947-EC40-4FC5-8F9D-4E22E6525FB7}" srcOrd="5" destOrd="0" presId="urn:microsoft.com/office/officeart/2008/layout/VerticalCurvedList"/>
    <dgm:cxn modelId="{8BEBBF7C-E45D-41AC-A80E-99D5B49A0FB2}" type="presParOf" srcId="{97D078E2-5992-4C25-B230-A69675AAA3BA}" destId="{4AB2C5D9-02A8-4828-A439-B2FC14C68FB3}" srcOrd="6" destOrd="0" presId="urn:microsoft.com/office/officeart/2008/layout/VerticalCurvedList"/>
    <dgm:cxn modelId="{3247D8BD-7406-4D7F-A9F7-2B513D28E52C}" type="presParOf" srcId="{4AB2C5D9-02A8-4828-A439-B2FC14C68FB3}" destId="{02E4FB0D-2624-4EE6-9145-D6D3826AA368}" srcOrd="0" destOrd="0" presId="urn:microsoft.com/office/officeart/2008/layout/VerticalCurvedList"/>
    <dgm:cxn modelId="{8039783A-8DD0-47D2-B043-6D39E14B6F28}" type="presParOf" srcId="{97D078E2-5992-4C25-B230-A69675AAA3BA}" destId="{10F90188-06DB-44B2-ACA5-995EE9700126}" srcOrd="7" destOrd="0" presId="urn:microsoft.com/office/officeart/2008/layout/VerticalCurvedList"/>
    <dgm:cxn modelId="{E71E914E-650A-4901-B105-667A65C9F866}" type="presParOf" srcId="{97D078E2-5992-4C25-B230-A69675AAA3BA}" destId="{27A15448-8929-4AB3-8AEF-331D6B04A29F}" srcOrd="8" destOrd="0" presId="urn:microsoft.com/office/officeart/2008/layout/VerticalCurvedList"/>
    <dgm:cxn modelId="{99618A8A-315A-4085-B312-5DB8F77411D1}" type="presParOf" srcId="{27A15448-8929-4AB3-8AEF-331D6B04A29F}" destId="{75565BEE-9935-47E7-B5CD-87750855C740}" srcOrd="0" destOrd="0" presId="urn:microsoft.com/office/officeart/2008/layout/VerticalCurvedList"/>
  </dgm:cxnLst>
  <dgm:bg/>
  <dgm:whole>
    <a:effectLst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018EE1-1191-4739-AB3C-5F1A98513913}" type="doc">
      <dgm:prSet loTypeId="urn:microsoft.com/office/officeart/2005/8/layout/hProcess9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1A5402F3-F87B-49A1-AECE-54E228F9F220}">
      <dgm:prSet phldrT="[文字]" custT="1"/>
      <dgm:spPr>
        <a:xfrm>
          <a:off x="1705189" y="1396253"/>
          <a:ext cx="1544641" cy="1861670"/>
        </a:xfrm>
        <a:gradFill rotWithShape="0">
          <a:gsLst>
            <a:gs pos="0">
              <a:srgbClr val="C32D2E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C32D2E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C32D2E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C32D2E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C32D2E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入出境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r>
            <a:rPr lang="en-US" altLang="zh-TW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(</a:t>
          </a:r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是否出境</a:t>
          </a:r>
          <a:r>
            <a:rPr lang="en-US" altLang="zh-TW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3</a:t>
          </a:r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個月</a:t>
          </a:r>
          <a:r>
            <a:rPr lang="en-US" altLang="zh-TW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)</a:t>
          </a:r>
          <a:endParaRPr lang="zh-TW" altLang="en-US" sz="1800" b="1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gm:t>
    </dgm:pt>
    <dgm:pt modelId="{0950EEFD-4115-428C-8DD0-09B724CD9CD2}" type="parTrans" cxnId="{0FA4D66D-438D-4880-8D54-B0E8E0445432}">
      <dgm:prSet/>
      <dgm:spPr/>
      <dgm:t>
        <a:bodyPr/>
        <a:lstStyle/>
        <a:p>
          <a:endParaRPr lang="zh-TW" altLang="en-US" sz="2000" b="1"/>
        </a:p>
      </dgm:t>
    </dgm:pt>
    <dgm:pt modelId="{36518E79-8DAB-463B-90DB-DE3D6F5B3C29}" type="sibTrans" cxnId="{0FA4D66D-438D-4880-8D54-B0E8E0445432}">
      <dgm:prSet/>
      <dgm:spPr/>
      <dgm:t>
        <a:bodyPr/>
        <a:lstStyle/>
        <a:p>
          <a:endParaRPr lang="zh-TW" altLang="en-US" sz="2000" b="1"/>
        </a:p>
      </dgm:t>
    </dgm:pt>
    <dgm:pt modelId="{356CF97A-93C8-4E8A-BDC1-6925EA145B92}">
      <dgm:prSet phldrT="[文字]" custT="1"/>
      <dgm:spPr>
        <a:xfrm>
          <a:off x="3405266" y="1396253"/>
          <a:ext cx="1544641" cy="1861670"/>
        </a:xfrm>
        <a:gradFill rotWithShape="0">
          <a:gsLst>
            <a:gs pos="0">
              <a:srgbClr val="84AA33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84AA3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84AA3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84AA3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84AA33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在學、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服役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gm:t>
    </dgm:pt>
    <dgm:pt modelId="{44235FAB-8B31-4F76-A6BF-77CC66A0F221}" type="parTrans" cxnId="{3A5CFDC2-D509-4B45-B664-8CD233226975}">
      <dgm:prSet/>
      <dgm:spPr/>
      <dgm:t>
        <a:bodyPr/>
        <a:lstStyle/>
        <a:p>
          <a:endParaRPr lang="zh-TW" altLang="en-US" sz="2000" b="1"/>
        </a:p>
      </dgm:t>
    </dgm:pt>
    <dgm:pt modelId="{E79B5876-C03E-4DC4-A148-1BC971BCC3BB}" type="sibTrans" cxnId="{3A5CFDC2-D509-4B45-B664-8CD233226975}">
      <dgm:prSet/>
      <dgm:spPr/>
      <dgm:t>
        <a:bodyPr/>
        <a:lstStyle/>
        <a:p>
          <a:endParaRPr lang="zh-TW" altLang="en-US" sz="2000" b="1"/>
        </a:p>
      </dgm:t>
    </dgm:pt>
    <dgm:pt modelId="{C71BA5B5-021B-459C-BB03-E59E570E2D87}">
      <dgm:prSet phldrT="[文字]" custT="1"/>
      <dgm:spPr>
        <a:xfrm>
          <a:off x="5105343" y="1396253"/>
          <a:ext cx="1544641" cy="1861670"/>
        </a:xfrm>
        <a:gradFill rotWithShape="0">
          <a:gsLst>
            <a:gs pos="0">
              <a:srgbClr val="964305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96430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96430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96430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964305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農保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公保</a:t>
          </a:r>
          <a:endParaRPr lang="zh-TW" altLang="en-US" sz="1800" b="1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gm:t>
    </dgm:pt>
    <dgm:pt modelId="{278FBEA7-1DA8-45B1-A472-816C6A13123F}" type="parTrans" cxnId="{32EF7985-880B-4068-B2B1-918254D91212}">
      <dgm:prSet/>
      <dgm:spPr/>
      <dgm:t>
        <a:bodyPr/>
        <a:lstStyle/>
        <a:p>
          <a:endParaRPr lang="zh-TW" altLang="en-US" sz="2000" b="1"/>
        </a:p>
      </dgm:t>
    </dgm:pt>
    <dgm:pt modelId="{392D077C-2949-4330-9F59-857F684BBA6F}" type="sibTrans" cxnId="{32EF7985-880B-4068-B2B1-918254D91212}">
      <dgm:prSet/>
      <dgm:spPr/>
      <dgm:t>
        <a:bodyPr/>
        <a:lstStyle/>
        <a:p>
          <a:endParaRPr lang="zh-TW" altLang="en-US" sz="2000" b="1"/>
        </a:p>
      </dgm:t>
    </dgm:pt>
    <dgm:pt modelId="{54372B4C-86C9-4778-BEE7-57E53EAF334D}">
      <dgm:prSet phldrT="[文字]" custT="1"/>
      <dgm:spPr>
        <a:xfrm>
          <a:off x="6805420" y="1396253"/>
          <a:ext cx="1544641" cy="1861670"/>
        </a:xfrm>
        <a:gradFill rotWithShape="0">
          <a:gsLst>
            <a:gs pos="0">
              <a:srgbClr val="475A8D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475A8D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475A8D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475A8D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475A8D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勞保</a:t>
          </a:r>
          <a:r>
            <a:rPr lang="en-US" altLang="zh-TW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(</a:t>
          </a:r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就保</a:t>
          </a:r>
          <a:r>
            <a:rPr lang="en-US" altLang="zh-TW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)</a:t>
          </a:r>
        </a:p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勞退薪資</a:t>
          </a:r>
          <a:endParaRPr lang="zh-TW" altLang="en-US" sz="1800" b="1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gm:t>
    </dgm:pt>
    <dgm:pt modelId="{CBEA039E-8679-4388-917C-743774CACBBC}" type="parTrans" cxnId="{B7F82529-4988-41DE-89BE-A6814DD5FCC2}">
      <dgm:prSet/>
      <dgm:spPr/>
      <dgm:t>
        <a:bodyPr/>
        <a:lstStyle/>
        <a:p>
          <a:endParaRPr lang="zh-TW" altLang="en-US" sz="2000" b="1"/>
        </a:p>
      </dgm:t>
    </dgm:pt>
    <dgm:pt modelId="{E432DC98-A3AF-4861-81A7-32C6D7C43FE4}" type="sibTrans" cxnId="{B7F82529-4988-41DE-89BE-A6814DD5FCC2}">
      <dgm:prSet/>
      <dgm:spPr/>
      <dgm:t>
        <a:bodyPr/>
        <a:lstStyle/>
        <a:p>
          <a:endParaRPr lang="zh-TW" altLang="en-US" sz="2000" b="1"/>
        </a:p>
      </dgm:t>
    </dgm:pt>
    <dgm:pt modelId="{908A3809-393A-46BC-A8E3-A24BB411E1AE}">
      <dgm:prSet phldrT="[文字]" custT="1"/>
      <dgm:spPr>
        <a:xfrm>
          <a:off x="5112" y="1396253"/>
          <a:ext cx="1544641" cy="1861670"/>
        </a:xfrm>
        <a:solidFill>
          <a:srgbClr val="3891A7">
            <a:lumMod val="75000"/>
          </a:srgb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gm:spPr>
      <dgm:t>
        <a:bodyPr/>
        <a:lstStyle/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畢業生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r>
            <a:rPr lang="zh-TW" altLang="en-US" sz="1800" b="1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全體資料</a:t>
          </a:r>
          <a:endParaRPr lang="en-US" altLang="zh-TW" sz="1800" b="1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gm:t>
    </dgm:pt>
    <dgm:pt modelId="{FF559CF2-D474-4BFF-99C6-33CFD0DB7ADA}" type="parTrans" cxnId="{B6E9058A-A6F8-4DEA-8337-EF7EDE2BEDA9}">
      <dgm:prSet/>
      <dgm:spPr/>
      <dgm:t>
        <a:bodyPr/>
        <a:lstStyle/>
        <a:p>
          <a:endParaRPr lang="zh-TW" altLang="en-US" sz="2000" b="1"/>
        </a:p>
      </dgm:t>
    </dgm:pt>
    <dgm:pt modelId="{FF0A934E-B033-4A74-847F-3A1C26E60212}" type="sibTrans" cxnId="{B6E9058A-A6F8-4DEA-8337-EF7EDE2BEDA9}">
      <dgm:prSet/>
      <dgm:spPr/>
      <dgm:t>
        <a:bodyPr/>
        <a:lstStyle/>
        <a:p>
          <a:endParaRPr lang="zh-TW" altLang="en-US" sz="2000" b="1"/>
        </a:p>
      </dgm:t>
    </dgm:pt>
    <dgm:pt modelId="{30B1E95D-B810-4C4B-BD46-F3A022034613}" type="pres">
      <dgm:prSet presAssocID="{1D018EE1-1191-4739-AB3C-5F1A98513913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2E789078-424A-4F3E-94EA-567E7AE3E509}" type="pres">
      <dgm:prSet presAssocID="{1D018EE1-1191-4739-AB3C-5F1A98513913}" presName="arrow" presStyleLbl="bgShp" presStyleIdx="0" presStyleCnt="1"/>
      <dgm:spPr>
        <a:xfrm>
          <a:off x="626638" y="0"/>
          <a:ext cx="7101897" cy="4654177"/>
        </a:xfrm>
        <a:prstGeom prst="rightArrow">
          <a:avLst/>
        </a:prstGeom>
        <a:gradFill rotWithShape="0">
          <a:gsLst>
            <a:gs pos="0">
              <a:srgbClr val="FEB80A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FEB80A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FEB80A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FEB80A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FEB80A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gm:spPr>
      <dgm:t>
        <a:bodyPr/>
        <a:lstStyle/>
        <a:p>
          <a:endParaRPr lang="zh-TW" altLang="en-US"/>
        </a:p>
      </dgm:t>
    </dgm:pt>
    <dgm:pt modelId="{A0F954FF-2AE8-4570-BAC4-CD262946432E}" type="pres">
      <dgm:prSet presAssocID="{1D018EE1-1191-4739-AB3C-5F1A98513913}" presName="linearProcess" presStyleCnt="0"/>
      <dgm:spPr/>
      <dgm:t>
        <a:bodyPr/>
        <a:lstStyle/>
        <a:p>
          <a:endParaRPr lang="zh-TW" altLang="en-US"/>
        </a:p>
      </dgm:t>
    </dgm:pt>
    <dgm:pt modelId="{6840F57A-1993-475F-B1C5-99FF24CB2144}" type="pres">
      <dgm:prSet presAssocID="{908A3809-393A-46BC-A8E3-A24BB411E1AE}" presName="text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4360B35E-FA00-40C3-8354-D9F1496ADF14}" type="pres">
      <dgm:prSet presAssocID="{FF0A934E-B033-4A74-847F-3A1C26E60212}" presName="sibTrans" presStyleCnt="0"/>
      <dgm:spPr/>
      <dgm:t>
        <a:bodyPr/>
        <a:lstStyle/>
        <a:p>
          <a:endParaRPr lang="zh-TW" altLang="en-US"/>
        </a:p>
      </dgm:t>
    </dgm:pt>
    <dgm:pt modelId="{F695AE56-9153-496A-80E4-836AA041EC06}" type="pres">
      <dgm:prSet presAssocID="{1A5402F3-F87B-49A1-AECE-54E228F9F220}" presName="text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F9AA932A-FCDC-4C3C-9A48-2FAD6BDA5D3B}" type="pres">
      <dgm:prSet presAssocID="{36518E79-8DAB-463B-90DB-DE3D6F5B3C29}" presName="sibTrans" presStyleCnt="0"/>
      <dgm:spPr/>
      <dgm:t>
        <a:bodyPr/>
        <a:lstStyle/>
        <a:p>
          <a:endParaRPr lang="zh-TW" altLang="en-US"/>
        </a:p>
      </dgm:t>
    </dgm:pt>
    <dgm:pt modelId="{8ED9FFDF-345E-486C-B010-8251CF9F475C}" type="pres">
      <dgm:prSet presAssocID="{356CF97A-93C8-4E8A-BDC1-6925EA145B92}" presName="text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C84C7C9A-5F76-4FBE-BE8A-01DF875E47EF}" type="pres">
      <dgm:prSet presAssocID="{E79B5876-C03E-4DC4-A148-1BC971BCC3BB}" presName="sibTrans" presStyleCnt="0"/>
      <dgm:spPr/>
      <dgm:t>
        <a:bodyPr/>
        <a:lstStyle/>
        <a:p>
          <a:endParaRPr lang="zh-TW" altLang="en-US"/>
        </a:p>
      </dgm:t>
    </dgm:pt>
    <dgm:pt modelId="{C1C12531-6CD2-44F0-8409-F47E0DE023C6}" type="pres">
      <dgm:prSet presAssocID="{C71BA5B5-021B-459C-BB03-E59E570E2D87}" presName="text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  <dgm:pt modelId="{9462A1D9-D5AF-4C9A-A82D-16FC31155518}" type="pres">
      <dgm:prSet presAssocID="{392D077C-2949-4330-9F59-857F684BBA6F}" presName="sibTrans" presStyleCnt="0"/>
      <dgm:spPr/>
      <dgm:t>
        <a:bodyPr/>
        <a:lstStyle/>
        <a:p>
          <a:endParaRPr lang="zh-TW" altLang="en-US"/>
        </a:p>
      </dgm:t>
    </dgm:pt>
    <dgm:pt modelId="{8FCE528F-5916-48F9-9888-76CC6B7152A8}" type="pres">
      <dgm:prSet presAssocID="{54372B4C-86C9-4778-BEE7-57E53EAF334D}" presName="text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zh-TW" altLang="en-US"/>
        </a:p>
      </dgm:t>
    </dgm:pt>
  </dgm:ptLst>
  <dgm:cxnLst>
    <dgm:cxn modelId="{EB2346D9-BC7B-452B-ACDC-415BD2F9280F}" type="presOf" srcId="{C71BA5B5-021B-459C-BB03-E59E570E2D87}" destId="{C1C12531-6CD2-44F0-8409-F47E0DE023C6}" srcOrd="0" destOrd="0" presId="urn:microsoft.com/office/officeart/2005/8/layout/hProcess9"/>
    <dgm:cxn modelId="{4616A7F7-4683-4F4D-AADD-59484F59312A}" type="presOf" srcId="{908A3809-393A-46BC-A8E3-A24BB411E1AE}" destId="{6840F57A-1993-475F-B1C5-99FF24CB2144}" srcOrd="0" destOrd="0" presId="urn:microsoft.com/office/officeart/2005/8/layout/hProcess9"/>
    <dgm:cxn modelId="{0FA4D66D-438D-4880-8D54-B0E8E0445432}" srcId="{1D018EE1-1191-4739-AB3C-5F1A98513913}" destId="{1A5402F3-F87B-49A1-AECE-54E228F9F220}" srcOrd="1" destOrd="0" parTransId="{0950EEFD-4115-428C-8DD0-09B724CD9CD2}" sibTransId="{36518E79-8DAB-463B-90DB-DE3D6F5B3C29}"/>
    <dgm:cxn modelId="{B7F82529-4988-41DE-89BE-A6814DD5FCC2}" srcId="{1D018EE1-1191-4739-AB3C-5F1A98513913}" destId="{54372B4C-86C9-4778-BEE7-57E53EAF334D}" srcOrd="4" destOrd="0" parTransId="{CBEA039E-8679-4388-917C-743774CACBBC}" sibTransId="{E432DC98-A3AF-4861-81A7-32C6D7C43FE4}"/>
    <dgm:cxn modelId="{B6E9058A-A6F8-4DEA-8337-EF7EDE2BEDA9}" srcId="{1D018EE1-1191-4739-AB3C-5F1A98513913}" destId="{908A3809-393A-46BC-A8E3-A24BB411E1AE}" srcOrd="0" destOrd="0" parTransId="{FF559CF2-D474-4BFF-99C6-33CFD0DB7ADA}" sibTransId="{FF0A934E-B033-4A74-847F-3A1C26E60212}"/>
    <dgm:cxn modelId="{443E8C60-2F5E-4087-919D-5BA3F3ADC35C}" type="presOf" srcId="{356CF97A-93C8-4E8A-BDC1-6925EA145B92}" destId="{8ED9FFDF-345E-486C-B010-8251CF9F475C}" srcOrd="0" destOrd="0" presId="urn:microsoft.com/office/officeart/2005/8/layout/hProcess9"/>
    <dgm:cxn modelId="{3A5CFDC2-D509-4B45-B664-8CD233226975}" srcId="{1D018EE1-1191-4739-AB3C-5F1A98513913}" destId="{356CF97A-93C8-4E8A-BDC1-6925EA145B92}" srcOrd="2" destOrd="0" parTransId="{44235FAB-8B31-4F76-A6BF-77CC66A0F221}" sibTransId="{E79B5876-C03E-4DC4-A148-1BC971BCC3BB}"/>
    <dgm:cxn modelId="{32EF7985-880B-4068-B2B1-918254D91212}" srcId="{1D018EE1-1191-4739-AB3C-5F1A98513913}" destId="{C71BA5B5-021B-459C-BB03-E59E570E2D87}" srcOrd="3" destOrd="0" parTransId="{278FBEA7-1DA8-45B1-A472-816C6A13123F}" sibTransId="{392D077C-2949-4330-9F59-857F684BBA6F}"/>
    <dgm:cxn modelId="{8679C81B-80F4-446C-93B5-01AF6577D0C1}" type="presOf" srcId="{1A5402F3-F87B-49A1-AECE-54E228F9F220}" destId="{F695AE56-9153-496A-80E4-836AA041EC06}" srcOrd="0" destOrd="0" presId="urn:microsoft.com/office/officeart/2005/8/layout/hProcess9"/>
    <dgm:cxn modelId="{F8BD7D23-AD08-42C3-9759-13AF32A82C4B}" type="presOf" srcId="{54372B4C-86C9-4778-BEE7-57E53EAF334D}" destId="{8FCE528F-5916-48F9-9888-76CC6B7152A8}" srcOrd="0" destOrd="0" presId="urn:microsoft.com/office/officeart/2005/8/layout/hProcess9"/>
    <dgm:cxn modelId="{9D77FF58-4F4E-4AED-88D9-478B068D5A48}" type="presOf" srcId="{1D018EE1-1191-4739-AB3C-5F1A98513913}" destId="{30B1E95D-B810-4C4B-BD46-F3A022034613}" srcOrd="0" destOrd="0" presId="urn:microsoft.com/office/officeart/2005/8/layout/hProcess9"/>
    <dgm:cxn modelId="{799758CB-FB03-4F5C-8492-39F679863922}" type="presParOf" srcId="{30B1E95D-B810-4C4B-BD46-F3A022034613}" destId="{2E789078-424A-4F3E-94EA-567E7AE3E509}" srcOrd="0" destOrd="0" presId="urn:microsoft.com/office/officeart/2005/8/layout/hProcess9"/>
    <dgm:cxn modelId="{94588507-4588-449F-9584-930C280A3442}" type="presParOf" srcId="{30B1E95D-B810-4C4B-BD46-F3A022034613}" destId="{A0F954FF-2AE8-4570-BAC4-CD262946432E}" srcOrd="1" destOrd="0" presId="urn:microsoft.com/office/officeart/2005/8/layout/hProcess9"/>
    <dgm:cxn modelId="{623CBBD1-2972-4843-9F30-7FBB3B3C67AD}" type="presParOf" srcId="{A0F954FF-2AE8-4570-BAC4-CD262946432E}" destId="{6840F57A-1993-475F-B1C5-99FF24CB2144}" srcOrd="0" destOrd="0" presId="urn:microsoft.com/office/officeart/2005/8/layout/hProcess9"/>
    <dgm:cxn modelId="{4F72333B-1F1F-48C1-825E-346EA1775C88}" type="presParOf" srcId="{A0F954FF-2AE8-4570-BAC4-CD262946432E}" destId="{4360B35E-FA00-40C3-8354-D9F1496ADF14}" srcOrd="1" destOrd="0" presId="urn:microsoft.com/office/officeart/2005/8/layout/hProcess9"/>
    <dgm:cxn modelId="{EC1887D5-64B1-4D71-993E-1C76AD26E7B4}" type="presParOf" srcId="{A0F954FF-2AE8-4570-BAC4-CD262946432E}" destId="{F695AE56-9153-496A-80E4-836AA041EC06}" srcOrd="2" destOrd="0" presId="urn:microsoft.com/office/officeart/2005/8/layout/hProcess9"/>
    <dgm:cxn modelId="{87F87999-EBD7-487F-8925-F7A32238C754}" type="presParOf" srcId="{A0F954FF-2AE8-4570-BAC4-CD262946432E}" destId="{F9AA932A-FCDC-4C3C-9A48-2FAD6BDA5D3B}" srcOrd="3" destOrd="0" presId="urn:microsoft.com/office/officeart/2005/8/layout/hProcess9"/>
    <dgm:cxn modelId="{C00DFA96-40B2-4395-A0CA-52C57A052A61}" type="presParOf" srcId="{A0F954FF-2AE8-4570-BAC4-CD262946432E}" destId="{8ED9FFDF-345E-486C-B010-8251CF9F475C}" srcOrd="4" destOrd="0" presId="urn:microsoft.com/office/officeart/2005/8/layout/hProcess9"/>
    <dgm:cxn modelId="{3A362A9B-FF77-4FDD-9E9B-A2F6E8B59793}" type="presParOf" srcId="{A0F954FF-2AE8-4570-BAC4-CD262946432E}" destId="{C84C7C9A-5F76-4FBE-BE8A-01DF875E47EF}" srcOrd="5" destOrd="0" presId="urn:microsoft.com/office/officeart/2005/8/layout/hProcess9"/>
    <dgm:cxn modelId="{9E5BA80C-951D-496D-9B40-7316B5EC907C}" type="presParOf" srcId="{A0F954FF-2AE8-4570-BAC4-CD262946432E}" destId="{C1C12531-6CD2-44F0-8409-F47E0DE023C6}" srcOrd="6" destOrd="0" presId="urn:microsoft.com/office/officeart/2005/8/layout/hProcess9"/>
    <dgm:cxn modelId="{19397306-2712-4633-95E3-66E13A357CF2}" type="presParOf" srcId="{A0F954FF-2AE8-4570-BAC4-CD262946432E}" destId="{9462A1D9-D5AF-4C9A-A82D-16FC31155518}" srcOrd="7" destOrd="0" presId="urn:microsoft.com/office/officeart/2005/8/layout/hProcess9"/>
    <dgm:cxn modelId="{20FF6413-2DA1-47CD-A5E7-49BB7A58DE29}" type="presParOf" srcId="{A0F954FF-2AE8-4570-BAC4-CD262946432E}" destId="{8FCE528F-5916-48F9-9888-76CC6B7152A8}" srcOrd="8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508EFCE-FEAF-45FF-8AE0-261E0ADA373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EEF65A1-A858-4B10-8A02-6D7A29A03C68}">
      <dgm:prSet phldrT="[文字]" custT="1"/>
      <dgm:spPr/>
      <dgm:t>
        <a:bodyPr/>
        <a:lstStyle/>
        <a:p>
          <a:r>
            <a:rPr lang="zh-TW" altLang="en-US" sz="3000" b="1" dirty="0" smtClean="0">
              <a:latin typeface="微軟正黑體" pitchFamily="34" charset="-120"/>
              <a:ea typeface="微軟正黑體" pitchFamily="34" charset="-120"/>
            </a:rPr>
            <a:t>定義</a:t>
          </a:r>
          <a:endParaRPr lang="zh-TW" altLang="en-US" sz="3000" dirty="0"/>
        </a:p>
      </dgm:t>
    </dgm:pt>
    <dgm:pt modelId="{37132EE8-4009-42AD-B45B-2EF50A2229E8}" type="parTrans" cxnId="{43327805-7713-4863-90D5-23D844C86186}">
      <dgm:prSet/>
      <dgm:spPr/>
      <dgm:t>
        <a:bodyPr/>
        <a:lstStyle/>
        <a:p>
          <a:endParaRPr lang="zh-TW" altLang="en-US"/>
        </a:p>
      </dgm:t>
    </dgm:pt>
    <dgm:pt modelId="{5CD4D435-5AB5-403F-99C9-1AB67B8D8B50}" type="sibTrans" cxnId="{43327805-7713-4863-90D5-23D844C86186}">
      <dgm:prSet/>
      <dgm:spPr/>
      <dgm:t>
        <a:bodyPr/>
        <a:lstStyle/>
        <a:p>
          <a:endParaRPr lang="zh-TW" altLang="en-US"/>
        </a:p>
      </dgm:t>
    </dgm:pt>
    <dgm:pt modelId="{D8DA80B1-4C39-4AE9-B31B-8AA92366D2A3}">
      <dgm:prSet phldrT="[文字]" custT="1"/>
      <dgm:spPr/>
      <dgm:t>
        <a:bodyPr/>
        <a:lstStyle/>
        <a:p>
          <a:endParaRPr lang="zh-TW" altLang="en-US" sz="1800" dirty="0"/>
        </a:p>
      </dgm:t>
    </dgm:pt>
    <dgm:pt modelId="{84F1CF48-BC1E-42CC-9739-FCAA90D4BA49}" type="parTrans" cxnId="{3E92E260-AD81-486E-9502-7CF50916BD4D}">
      <dgm:prSet/>
      <dgm:spPr/>
      <dgm:t>
        <a:bodyPr/>
        <a:lstStyle/>
        <a:p>
          <a:endParaRPr lang="zh-TW" altLang="en-US"/>
        </a:p>
      </dgm:t>
    </dgm:pt>
    <dgm:pt modelId="{889DE939-2B38-496B-BCE8-ED44452A7B99}" type="sibTrans" cxnId="{3E92E260-AD81-486E-9502-7CF50916BD4D}">
      <dgm:prSet/>
      <dgm:spPr/>
      <dgm:t>
        <a:bodyPr/>
        <a:lstStyle/>
        <a:p>
          <a:endParaRPr lang="zh-TW" altLang="en-US"/>
        </a:p>
      </dgm:t>
    </dgm:pt>
    <dgm:pt modelId="{856E60A9-1CD8-44DC-B10A-F8B96F5D2E05}">
      <dgm:prSet phldrT="[文字]" custT="1"/>
      <dgm:spPr/>
      <dgm:t>
        <a:bodyPr/>
        <a:lstStyle/>
        <a:p>
          <a:r>
            <a:rPr lang="zh-TW" altLang="en-US" sz="3000" b="1" dirty="0" smtClean="0">
              <a:latin typeface="微軟正黑體" pitchFamily="34" charset="-120"/>
              <a:ea typeface="微軟正黑體" pitchFamily="34" charset="-120"/>
            </a:rPr>
            <a:t>說明</a:t>
          </a:r>
          <a:endParaRPr lang="zh-TW" altLang="en-US" sz="3000" b="1" dirty="0">
            <a:latin typeface="微軟正黑體" pitchFamily="34" charset="-120"/>
            <a:ea typeface="微軟正黑體" pitchFamily="34" charset="-120"/>
          </a:endParaRPr>
        </a:p>
      </dgm:t>
    </dgm:pt>
    <dgm:pt modelId="{FE6AF954-2B66-456C-8287-0A46806D06AF}" type="parTrans" cxnId="{B682A591-66D9-4399-A5FB-453BE93529B4}">
      <dgm:prSet/>
      <dgm:spPr/>
      <dgm:t>
        <a:bodyPr/>
        <a:lstStyle/>
        <a:p>
          <a:endParaRPr lang="zh-TW" altLang="en-US"/>
        </a:p>
      </dgm:t>
    </dgm:pt>
    <dgm:pt modelId="{6863BC27-D281-4DC7-8FE1-F28040202935}" type="sibTrans" cxnId="{B682A591-66D9-4399-A5FB-453BE93529B4}">
      <dgm:prSet/>
      <dgm:spPr/>
      <dgm:t>
        <a:bodyPr/>
        <a:lstStyle/>
        <a:p>
          <a:endParaRPr lang="zh-TW" altLang="en-US"/>
        </a:p>
      </dgm:t>
    </dgm:pt>
    <dgm:pt modelId="{2FB306D3-2ABF-4B71-B6A9-527977E15926}" type="pres">
      <dgm:prSet presAssocID="{9508EFCE-FEAF-45FF-8AE0-261E0ADA37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9E0BAF-00A5-4D43-A00A-8C5AC10DE5B9}" type="pres">
      <dgm:prSet presAssocID="{AEEF65A1-A858-4B10-8A02-6D7A29A03C68}" presName="linNode" presStyleCnt="0"/>
      <dgm:spPr/>
      <dgm:t>
        <a:bodyPr/>
        <a:lstStyle/>
        <a:p>
          <a:endParaRPr lang="zh-TW" altLang="en-US"/>
        </a:p>
      </dgm:t>
    </dgm:pt>
    <dgm:pt modelId="{EBCB51B4-74CD-457F-9337-3E3954C2783A}" type="pres">
      <dgm:prSet presAssocID="{AEEF65A1-A858-4B10-8A02-6D7A29A03C68}" presName="parentText" presStyleLbl="node1" presStyleIdx="0" presStyleCnt="2" custScaleX="33221" custScaleY="33391" custLinFactNeighborX="-619" custLinFactNeighborY="-7383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2EC78A-A4F5-4525-BAA1-42E1A0963161}" type="pres">
      <dgm:prSet presAssocID="{AEEF65A1-A858-4B10-8A02-6D7A29A03C68}" presName="descendantText" presStyleLbl="alignAccFollowNode1" presStyleIdx="0" presStyleCnt="1" custScaleX="129001" custScaleY="35355" custLinFactNeighborY="-992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5F8F91-1697-47B4-9052-3E3F7F6B966C}" type="pres">
      <dgm:prSet presAssocID="{5CD4D435-5AB5-403F-99C9-1AB67B8D8B50}" presName="sp" presStyleCnt="0"/>
      <dgm:spPr/>
      <dgm:t>
        <a:bodyPr/>
        <a:lstStyle/>
        <a:p>
          <a:endParaRPr lang="zh-TW" altLang="en-US"/>
        </a:p>
      </dgm:t>
    </dgm:pt>
    <dgm:pt modelId="{4258244F-66B3-4D38-B709-C0260B862368}" type="pres">
      <dgm:prSet presAssocID="{856E60A9-1CD8-44DC-B10A-F8B96F5D2E05}" presName="linNode" presStyleCnt="0"/>
      <dgm:spPr/>
      <dgm:t>
        <a:bodyPr/>
        <a:lstStyle/>
        <a:p>
          <a:endParaRPr lang="zh-TW" altLang="en-US"/>
        </a:p>
      </dgm:t>
    </dgm:pt>
    <dgm:pt modelId="{0CE7AB83-0223-48C8-A10D-047FAD189DE1}" type="pres">
      <dgm:prSet presAssocID="{856E60A9-1CD8-44DC-B10A-F8B96F5D2E05}" presName="parentText" presStyleLbl="node1" presStyleIdx="1" presStyleCnt="2" custAng="0" custScaleX="34159" custScaleY="37570" custLinFactNeighborX="-2296" custLinFactNeighborY="-702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3327805-7713-4863-90D5-23D844C86186}" srcId="{9508EFCE-FEAF-45FF-8AE0-261E0ADA3731}" destId="{AEEF65A1-A858-4B10-8A02-6D7A29A03C68}" srcOrd="0" destOrd="0" parTransId="{37132EE8-4009-42AD-B45B-2EF50A2229E8}" sibTransId="{5CD4D435-5AB5-403F-99C9-1AB67B8D8B50}"/>
    <dgm:cxn modelId="{B682A591-66D9-4399-A5FB-453BE93529B4}" srcId="{9508EFCE-FEAF-45FF-8AE0-261E0ADA3731}" destId="{856E60A9-1CD8-44DC-B10A-F8B96F5D2E05}" srcOrd="1" destOrd="0" parTransId="{FE6AF954-2B66-456C-8287-0A46806D06AF}" sibTransId="{6863BC27-D281-4DC7-8FE1-F28040202935}"/>
    <dgm:cxn modelId="{6848F677-7DB5-4697-9035-EDA9B106D822}" type="presOf" srcId="{D8DA80B1-4C39-4AE9-B31B-8AA92366D2A3}" destId="{5A2EC78A-A4F5-4525-BAA1-42E1A0963161}" srcOrd="0" destOrd="0" presId="urn:microsoft.com/office/officeart/2005/8/layout/vList5"/>
    <dgm:cxn modelId="{E5F8C21F-1BAD-4ED5-A820-354FDD66FC12}" type="presOf" srcId="{856E60A9-1CD8-44DC-B10A-F8B96F5D2E05}" destId="{0CE7AB83-0223-48C8-A10D-047FAD189DE1}" srcOrd="0" destOrd="0" presId="urn:microsoft.com/office/officeart/2005/8/layout/vList5"/>
    <dgm:cxn modelId="{3E92E260-AD81-486E-9502-7CF50916BD4D}" srcId="{AEEF65A1-A858-4B10-8A02-6D7A29A03C68}" destId="{D8DA80B1-4C39-4AE9-B31B-8AA92366D2A3}" srcOrd="0" destOrd="0" parTransId="{84F1CF48-BC1E-42CC-9739-FCAA90D4BA49}" sibTransId="{889DE939-2B38-496B-BCE8-ED44452A7B99}"/>
    <dgm:cxn modelId="{6E882C0F-03F2-4C87-9D5B-B630B411AD9E}" type="presOf" srcId="{9508EFCE-FEAF-45FF-8AE0-261E0ADA3731}" destId="{2FB306D3-2ABF-4B71-B6A9-527977E15926}" srcOrd="0" destOrd="0" presId="urn:microsoft.com/office/officeart/2005/8/layout/vList5"/>
    <dgm:cxn modelId="{CB008506-57FF-4793-8AD5-D65E545B7BB7}" type="presOf" srcId="{AEEF65A1-A858-4B10-8A02-6D7A29A03C68}" destId="{EBCB51B4-74CD-457F-9337-3E3954C2783A}" srcOrd="0" destOrd="0" presId="urn:microsoft.com/office/officeart/2005/8/layout/vList5"/>
    <dgm:cxn modelId="{62CA46E2-7D1E-45B1-B68F-334C21F34C17}" type="presParOf" srcId="{2FB306D3-2ABF-4B71-B6A9-527977E15926}" destId="{0B9E0BAF-00A5-4D43-A00A-8C5AC10DE5B9}" srcOrd="0" destOrd="0" presId="urn:microsoft.com/office/officeart/2005/8/layout/vList5"/>
    <dgm:cxn modelId="{6DEAC3A9-314A-4B4D-97E3-CA3D96609329}" type="presParOf" srcId="{0B9E0BAF-00A5-4D43-A00A-8C5AC10DE5B9}" destId="{EBCB51B4-74CD-457F-9337-3E3954C2783A}" srcOrd="0" destOrd="0" presId="urn:microsoft.com/office/officeart/2005/8/layout/vList5"/>
    <dgm:cxn modelId="{6A7B9E95-CE59-48DF-A1B2-0FB108F86A2E}" type="presParOf" srcId="{0B9E0BAF-00A5-4D43-A00A-8C5AC10DE5B9}" destId="{5A2EC78A-A4F5-4525-BAA1-42E1A0963161}" srcOrd="1" destOrd="0" presId="urn:microsoft.com/office/officeart/2005/8/layout/vList5"/>
    <dgm:cxn modelId="{E7298EC8-F4D1-47C4-BBEE-E3C3B5352D1A}" type="presParOf" srcId="{2FB306D3-2ABF-4B71-B6A9-527977E15926}" destId="{FF5F8F91-1697-47B4-9052-3E3F7F6B966C}" srcOrd="1" destOrd="0" presId="urn:microsoft.com/office/officeart/2005/8/layout/vList5"/>
    <dgm:cxn modelId="{89B8C134-2407-4234-AC35-07DF7A15662D}" type="presParOf" srcId="{2FB306D3-2ABF-4B71-B6A9-527977E15926}" destId="{4258244F-66B3-4D38-B709-C0260B862368}" srcOrd="2" destOrd="0" presId="urn:microsoft.com/office/officeart/2005/8/layout/vList5"/>
    <dgm:cxn modelId="{DB790203-B23E-4F7A-AFC6-1FBA29FDC6F2}" type="presParOf" srcId="{4258244F-66B3-4D38-B709-C0260B862368}" destId="{0CE7AB83-0223-48C8-A10D-047FAD189DE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08EFCE-FEAF-45FF-8AE0-261E0ADA373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EEF65A1-A858-4B10-8A02-6D7A29A03C68}">
      <dgm:prSet phldrT="[文字]" custT="1"/>
      <dgm:spPr/>
      <dgm:t>
        <a:bodyPr/>
        <a:lstStyle/>
        <a:p>
          <a:r>
            <a:rPr lang="zh-TW" altLang="en-US" sz="2800" b="1" dirty="0" smtClean="0">
              <a:latin typeface="微軟正黑體" pitchFamily="34" charset="-120"/>
              <a:ea typeface="微軟正黑體" pitchFamily="34" charset="-120"/>
            </a:rPr>
            <a:t>定義</a:t>
          </a:r>
          <a:endParaRPr lang="zh-TW" altLang="en-US" sz="2800" dirty="0"/>
        </a:p>
      </dgm:t>
    </dgm:pt>
    <dgm:pt modelId="{37132EE8-4009-42AD-B45B-2EF50A2229E8}" type="parTrans" cxnId="{43327805-7713-4863-90D5-23D844C86186}">
      <dgm:prSet/>
      <dgm:spPr/>
      <dgm:t>
        <a:bodyPr/>
        <a:lstStyle/>
        <a:p>
          <a:endParaRPr lang="zh-TW" altLang="en-US"/>
        </a:p>
      </dgm:t>
    </dgm:pt>
    <dgm:pt modelId="{5CD4D435-5AB5-403F-99C9-1AB67B8D8B50}" type="sibTrans" cxnId="{43327805-7713-4863-90D5-23D844C86186}">
      <dgm:prSet/>
      <dgm:spPr/>
      <dgm:t>
        <a:bodyPr/>
        <a:lstStyle/>
        <a:p>
          <a:endParaRPr lang="zh-TW" altLang="en-US"/>
        </a:p>
      </dgm:t>
    </dgm:pt>
    <dgm:pt modelId="{D8DA80B1-4C39-4AE9-B31B-8AA92366D2A3}">
      <dgm:prSet phldrT="[文字]" custT="1"/>
      <dgm:spPr>
        <a:ln w="38100">
          <a:solidFill>
            <a:schemeClr val="accent1">
              <a:lumMod val="75000"/>
            </a:schemeClr>
          </a:solidFill>
        </a:ln>
      </dgm:spPr>
      <dgm:t>
        <a:bodyPr/>
        <a:lstStyle/>
        <a:p>
          <a:r>
            <a:rPr lang="zh-TW" altLang="en-US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為了掌握大專畢業生境外人數，以「就業追蹤</a:t>
          </a:r>
          <a:r>
            <a:rPr lang="en-US" altLang="zh-TW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(</a:t>
          </a:r>
          <a:r>
            <a:rPr lang="zh-TW" altLang="en-US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資料比對</a:t>
          </a:r>
          <a:r>
            <a:rPr lang="en-US" altLang="zh-TW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)</a:t>
          </a:r>
          <a:r>
            <a:rPr lang="zh-TW" altLang="en-US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時間不在臺灣，且已出境達</a:t>
          </a:r>
          <a:r>
            <a:rPr lang="en-US" altLang="zh-TW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3</a:t>
          </a:r>
          <a:r>
            <a:rPr lang="zh-TW" altLang="en-US" sz="2000" b="1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個月以上」作為評估之參考。</a:t>
          </a:r>
          <a:endParaRPr lang="zh-TW" altLang="en-US" sz="20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4F1CF48-BC1E-42CC-9739-FCAA90D4BA49}" type="parTrans" cxnId="{3E92E260-AD81-486E-9502-7CF50916BD4D}">
      <dgm:prSet/>
      <dgm:spPr/>
      <dgm:t>
        <a:bodyPr/>
        <a:lstStyle/>
        <a:p>
          <a:endParaRPr lang="zh-TW" altLang="en-US"/>
        </a:p>
      </dgm:t>
    </dgm:pt>
    <dgm:pt modelId="{889DE939-2B38-496B-BCE8-ED44452A7B99}" type="sibTrans" cxnId="{3E92E260-AD81-486E-9502-7CF50916BD4D}">
      <dgm:prSet/>
      <dgm:spPr/>
      <dgm:t>
        <a:bodyPr/>
        <a:lstStyle/>
        <a:p>
          <a:endParaRPr lang="zh-TW" altLang="en-US"/>
        </a:p>
      </dgm:t>
    </dgm:pt>
    <dgm:pt modelId="{2FB306D3-2ABF-4B71-B6A9-527977E15926}" type="pres">
      <dgm:prSet presAssocID="{9508EFCE-FEAF-45FF-8AE0-261E0ADA373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9E0BAF-00A5-4D43-A00A-8C5AC10DE5B9}" type="pres">
      <dgm:prSet presAssocID="{AEEF65A1-A858-4B10-8A02-6D7A29A03C68}" presName="linNode" presStyleCnt="0"/>
      <dgm:spPr/>
      <dgm:t>
        <a:bodyPr/>
        <a:lstStyle/>
        <a:p>
          <a:endParaRPr lang="zh-TW" altLang="en-US"/>
        </a:p>
      </dgm:t>
    </dgm:pt>
    <dgm:pt modelId="{EBCB51B4-74CD-457F-9337-3E3954C2783A}" type="pres">
      <dgm:prSet presAssocID="{AEEF65A1-A858-4B10-8A02-6D7A29A03C68}" presName="parentText" presStyleLbl="node1" presStyleIdx="0" presStyleCnt="1" custScaleX="47090" custScaleY="32203" custLinFactNeighborX="-4483" custLinFactNeighborY="-23411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A2EC78A-A4F5-4525-BAA1-42E1A0963161}" type="pres">
      <dgm:prSet presAssocID="{AEEF65A1-A858-4B10-8A02-6D7A29A03C68}" presName="descendantText" presStyleLbl="alignAccFollowNode1" presStyleIdx="0" presStyleCnt="1" custScaleX="118265" custScaleY="60010" custLinFactNeighborX="-6635" custLinFactNeighborY="-1938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3327805-7713-4863-90D5-23D844C86186}" srcId="{9508EFCE-FEAF-45FF-8AE0-261E0ADA3731}" destId="{AEEF65A1-A858-4B10-8A02-6D7A29A03C68}" srcOrd="0" destOrd="0" parTransId="{37132EE8-4009-42AD-B45B-2EF50A2229E8}" sibTransId="{5CD4D435-5AB5-403F-99C9-1AB67B8D8B50}"/>
    <dgm:cxn modelId="{1CAC8640-6C64-4CAF-B0EC-EFF2632A6FEF}" type="presOf" srcId="{AEEF65A1-A858-4B10-8A02-6D7A29A03C68}" destId="{EBCB51B4-74CD-457F-9337-3E3954C2783A}" srcOrd="0" destOrd="0" presId="urn:microsoft.com/office/officeart/2005/8/layout/vList5"/>
    <dgm:cxn modelId="{3E92E260-AD81-486E-9502-7CF50916BD4D}" srcId="{AEEF65A1-A858-4B10-8A02-6D7A29A03C68}" destId="{D8DA80B1-4C39-4AE9-B31B-8AA92366D2A3}" srcOrd="0" destOrd="0" parTransId="{84F1CF48-BC1E-42CC-9739-FCAA90D4BA49}" sibTransId="{889DE939-2B38-496B-BCE8-ED44452A7B99}"/>
    <dgm:cxn modelId="{CE7C1525-F6B3-4728-98E0-9C79ED3882E9}" type="presOf" srcId="{9508EFCE-FEAF-45FF-8AE0-261E0ADA3731}" destId="{2FB306D3-2ABF-4B71-B6A9-527977E15926}" srcOrd="0" destOrd="0" presId="urn:microsoft.com/office/officeart/2005/8/layout/vList5"/>
    <dgm:cxn modelId="{E18354C3-9CEE-4748-B029-9E4DF68D608A}" type="presOf" srcId="{D8DA80B1-4C39-4AE9-B31B-8AA92366D2A3}" destId="{5A2EC78A-A4F5-4525-BAA1-42E1A0963161}" srcOrd="0" destOrd="0" presId="urn:microsoft.com/office/officeart/2005/8/layout/vList5"/>
    <dgm:cxn modelId="{819A15C0-F336-47E1-8EFB-563F0D82BFB4}" type="presParOf" srcId="{2FB306D3-2ABF-4B71-B6A9-527977E15926}" destId="{0B9E0BAF-00A5-4D43-A00A-8C5AC10DE5B9}" srcOrd="0" destOrd="0" presId="urn:microsoft.com/office/officeart/2005/8/layout/vList5"/>
    <dgm:cxn modelId="{C5A643FB-4248-47EC-ACDA-DE7A838D604B}" type="presParOf" srcId="{0B9E0BAF-00A5-4D43-A00A-8C5AC10DE5B9}" destId="{EBCB51B4-74CD-457F-9337-3E3954C2783A}" srcOrd="0" destOrd="0" presId="urn:microsoft.com/office/officeart/2005/8/layout/vList5"/>
    <dgm:cxn modelId="{1B669CF8-1B7E-476F-A41A-6F738B68C56D}" type="presParOf" srcId="{0B9E0BAF-00A5-4D43-A00A-8C5AC10DE5B9}" destId="{5A2EC78A-A4F5-4525-BAA1-42E1A096316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508EFCE-FEAF-45FF-8AE0-261E0ADA3731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zh-TW" altLang="en-US"/>
        </a:p>
      </dgm:t>
    </dgm:pt>
    <dgm:pt modelId="{AEEF65A1-A858-4B10-8A02-6D7A29A03C68}">
      <dgm:prSet phldrT="[文字]" custT="1"/>
      <dgm:spPr/>
      <dgm:t>
        <a:bodyPr/>
        <a:lstStyle/>
        <a:p>
          <a:r>
            <a:rPr lang="zh-TW" altLang="en-US" sz="2800" b="1" dirty="0" smtClean="0">
              <a:latin typeface="Arial" pitchFamily="34" charset="0"/>
              <a:ea typeface="微軟正黑體" pitchFamily="34" charset="-120"/>
              <a:cs typeface="Arial" pitchFamily="34" charset="0"/>
            </a:rPr>
            <a:t>定義</a:t>
          </a:r>
          <a:endParaRPr lang="zh-TW" altLang="en-US" sz="2800" dirty="0">
            <a:latin typeface="Arial" pitchFamily="34" charset="0"/>
            <a:cs typeface="Arial" pitchFamily="34" charset="0"/>
          </a:endParaRPr>
        </a:p>
      </dgm:t>
    </dgm:pt>
    <dgm:pt modelId="{37132EE8-4009-42AD-B45B-2EF50A2229E8}" type="parTrans" cxnId="{43327805-7713-4863-90D5-23D844C8618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5CD4D435-5AB5-403F-99C9-1AB67B8D8B50}" type="sibTrans" cxnId="{43327805-7713-4863-90D5-23D844C86186}">
      <dgm:prSet/>
      <dgm:spPr/>
      <dgm:t>
        <a:bodyPr/>
        <a:lstStyle/>
        <a:p>
          <a:endParaRPr lang="zh-TW" altLang="en-US">
            <a:latin typeface="Arial" pitchFamily="34" charset="0"/>
            <a:cs typeface="Arial" pitchFamily="34" charset="0"/>
          </a:endParaRPr>
        </a:p>
      </dgm:t>
    </dgm:pt>
    <dgm:pt modelId="{2FB306D3-2ABF-4B71-B6A9-527977E15926}" type="pres">
      <dgm:prSet presAssocID="{9508EFCE-FEAF-45FF-8AE0-261E0ADA3731}" presName="Name0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0B9E0BAF-00A5-4D43-A00A-8C5AC10DE5B9}" type="pres">
      <dgm:prSet presAssocID="{AEEF65A1-A858-4B10-8A02-6D7A29A03C68}" presName="linNode" presStyleCnt="0"/>
      <dgm:spPr/>
      <dgm:t>
        <a:bodyPr/>
        <a:lstStyle/>
        <a:p>
          <a:endParaRPr lang="zh-TW" altLang="en-US"/>
        </a:p>
      </dgm:t>
    </dgm:pt>
    <dgm:pt modelId="{EBCB51B4-74CD-457F-9337-3E3954C2783A}" type="pres">
      <dgm:prSet presAssocID="{AEEF65A1-A858-4B10-8A02-6D7A29A03C68}" presName="parentText" presStyleLbl="node1" presStyleIdx="0" presStyleCnt="1" custScaleX="47090" custScaleY="25397" custLinFactX="-14188" custLinFactNeighborX="-100000" custLinFactNeighborY="-32718">
        <dgm:presLayoutVars>
          <dgm:chMax val="1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5E3487E4-1D8D-431C-A9B9-3416B10892AA}" type="presOf" srcId="{AEEF65A1-A858-4B10-8A02-6D7A29A03C68}" destId="{EBCB51B4-74CD-457F-9337-3E3954C2783A}" srcOrd="0" destOrd="0" presId="urn:microsoft.com/office/officeart/2005/8/layout/vList5"/>
    <dgm:cxn modelId="{43327805-7713-4863-90D5-23D844C86186}" srcId="{9508EFCE-FEAF-45FF-8AE0-261E0ADA3731}" destId="{AEEF65A1-A858-4B10-8A02-6D7A29A03C68}" srcOrd="0" destOrd="0" parTransId="{37132EE8-4009-42AD-B45B-2EF50A2229E8}" sibTransId="{5CD4D435-5AB5-403F-99C9-1AB67B8D8B50}"/>
    <dgm:cxn modelId="{77C3F94F-7470-4F0D-88F5-94B6CB413E46}" type="presOf" srcId="{9508EFCE-FEAF-45FF-8AE0-261E0ADA3731}" destId="{2FB306D3-2ABF-4B71-B6A9-527977E15926}" srcOrd="0" destOrd="0" presId="urn:microsoft.com/office/officeart/2005/8/layout/vList5"/>
    <dgm:cxn modelId="{FF9C653C-1AD1-4959-82A9-112CFB6D9C1D}" type="presParOf" srcId="{2FB306D3-2ABF-4B71-B6A9-527977E15926}" destId="{0B9E0BAF-00A5-4D43-A00A-8C5AC10DE5B9}" srcOrd="0" destOrd="0" presId="urn:microsoft.com/office/officeart/2005/8/layout/vList5"/>
    <dgm:cxn modelId="{0E19A157-C504-4F2D-842F-C4FEF5DE8E75}" type="presParOf" srcId="{0B9E0BAF-00A5-4D43-A00A-8C5AC10DE5B9}" destId="{EBCB51B4-74CD-457F-9337-3E3954C2783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295A43B-2647-4304-9EE9-ACD9C9FBFE0A}">
      <dsp:nvSpPr>
        <dsp:cNvPr id="0" name=""/>
        <dsp:cNvSpPr/>
      </dsp:nvSpPr>
      <dsp:spPr>
        <a:xfrm>
          <a:off x="-5028102" y="-770352"/>
          <a:ext cx="5988100" cy="5988100"/>
        </a:xfrm>
        <a:prstGeom prst="blockArc">
          <a:avLst>
            <a:gd name="adj1" fmla="val 18900000"/>
            <a:gd name="adj2" fmla="val 2700000"/>
            <a:gd name="adj3" fmla="val 361"/>
          </a:avLst>
        </a:prstGeom>
        <a:noFill/>
        <a:ln w="25400" cap="flat" cmpd="sng" algn="ctr">
          <a:solidFill>
            <a:srgbClr val="3891A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4E106-642B-4CB8-B397-783F6307375A}">
      <dsp:nvSpPr>
        <dsp:cNvPr id="0" name=""/>
        <dsp:cNvSpPr/>
      </dsp:nvSpPr>
      <dsp:spPr>
        <a:xfrm>
          <a:off x="547021" y="270931"/>
          <a:ext cx="7327880" cy="684187"/>
        </a:xfrm>
        <a:prstGeom prst="rect">
          <a:avLst/>
        </a:prstGeom>
        <a:solidFill>
          <a:schemeClr val="accent1">
            <a:lumMod val="75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07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3200" b="1" kern="1200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一、建置</a:t>
          </a:r>
          <a:r>
            <a:rPr lang="zh-TW" altLang="en-US" sz="3200" b="1" kern="1200" dirty="0" smtClean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緣起</a:t>
          </a:r>
          <a:endParaRPr lang="zh-TW" altLang="en-US" sz="3200" b="1" kern="1200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sp:txBody>
      <dsp:txXfrm>
        <a:off x="547021" y="270931"/>
        <a:ext cx="7327880" cy="684187"/>
      </dsp:txXfrm>
    </dsp:sp>
    <dsp:sp modelId="{5FD7D262-3FE6-44C8-B440-7A303EAE0583}">
      <dsp:nvSpPr>
        <dsp:cNvPr id="0" name=""/>
        <dsp:cNvSpPr/>
      </dsp:nvSpPr>
      <dsp:spPr>
        <a:xfrm>
          <a:off x="75070" y="256392"/>
          <a:ext cx="855234" cy="855234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ysClr val="window" lastClr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1913D3-6EF6-4AC6-B924-B55C4D30DAA2}">
      <dsp:nvSpPr>
        <dsp:cNvPr id="0" name=""/>
        <dsp:cNvSpPr/>
      </dsp:nvSpPr>
      <dsp:spPr>
        <a:xfrm>
          <a:off x="907016" y="1351051"/>
          <a:ext cx="6935619" cy="684187"/>
        </a:xfrm>
        <a:prstGeom prst="rect">
          <a:avLst/>
        </a:prstGeom>
        <a:solidFill>
          <a:srgbClr val="00800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07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3200" b="1" kern="1200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二、具體作法</a:t>
          </a:r>
          <a:endParaRPr lang="zh-TW" altLang="en-US" sz="3200" b="1" kern="1200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sp:txBody>
      <dsp:txXfrm>
        <a:off x="907016" y="1351051"/>
        <a:ext cx="6935619" cy="684187"/>
      </dsp:txXfrm>
    </dsp:sp>
    <dsp:sp modelId="{A7CCE83A-6598-4CFA-886B-4ECD83C9A08C}">
      <dsp:nvSpPr>
        <dsp:cNvPr id="0" name=""/>
        <dsp:cNvSpPr/>
      </dsp:nvSpPr>
      <dsp:spPr>
        <a:xfrm>
          <a:off x="467331" y="1282851"/>
          <a:ext cx="855234" cy="855234"/>
        </a:xfrm>
        <a:prstGeom prst="ellipse">
          <a:avLst/>
        </a:prstGeom>
        <a:solidFill>
          <a:srgbClr val="84AA33">
            <a:lumMod val="40000"/>
            <a:lumOff val="60000"/>
          </a:srgbClr>
        </a:solidFill>
        <a:ln w="25400" cap="flat" cmpd="sng" algn="ctr">
          <a:solidFill>
            <a:sysClr val="window" lastClr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015947-EC40-4FC5-8F9D-4E22E6525FB7}">
      <dsp:nvSpPr>
        <dsp:cNvPr id="0" name=""/>
        <dsp:cNvSpPr/>
      </dsp:nvSpPr>
      <dsp:spPr>
        <a:xfrm>
          <a:off x="854028" y="2348425"/>
          <a:ext cx="6935619" cy="684187"/>
        </a:xfrm>
        <a:prstGeom prst="rect">
          <a:avLst/>
        </a:prstGeom>
        <a:solidFill>
          <a:srgbClr val="AA282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07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3200" b="1" kern="1200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三、</a:t>
          </a:r>
          <a:r>
            <a:rPr lang="zh-TW" altLang="en-US" sz="3200" b="1" kern="1200" dirty="0" smtClean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  <a:cs typeface="+mn-cs"/>
            </a:rPr>
            <a:t>分析結果</a:t>
          </a:r>
          <a:endParaRPr lang="zh-TW" altLang="en-US" sz="3200" b="1" kern="1200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sp:txBody>
      <dsp:txXfrm>
        <a:off x="854028" y="2348425"/>
        <a:ext cx="6935619" cy="684187"/>
      </dsp:txXfrm>
    </dsp:sp>
    <dsp:sp modelId="{02E4FB0D-2624-4EE6-9145-D6D3826AA368}">
      <dsp:nvSpPr>
        <dsp:cNvPr id="0" name=""/>
        <dsp:cNvSpPr/>
      </dsp:nvSpPr>
      <dsp:spPr>
        <a:xfrm>
          <a:off x="467331" y="2309310"/>
          <a:ext cx="855234" cy="855234"/>
        </a:xfrm>
        <a:prstGeom prst="ellipse">
          <a:avLst/>
        </a:prstGeom>
        <a:solidFill>
          <a:schemeClr val="accent3">
            <a:lumMod val="20000"/>
            <a:lumOff val="80000"/>
          </a:schemeClr>
        </a:solidFill>
        <a:ln w="25400" cap="flat" cmpd="sng" algn="ctr">
          <a:solidFill>
            <a:sysClr val="window" lastClr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F90188-06DB-44B2-ACA5-995EE9700126}">
      <dsp:nvSpPr>
        <dsp:cNvPr id="0" name=""/>
        <dsp:cNvSpPr/>
      </dsp:nvSpPr>
      <dsp:spPr>
        <a:xfrm>
          <a:off x="502687" y="3421292"/>
          <a:ext cx="7327880" cy="684187"/>
        </a:xfrm>
        <a:prstGeom prst="rect">
          <a:avLst/>
        </a:prstGeom>
        <a:solidFill>
          <a:srgbClr val="00206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>
          <a:innerShdw blurRad="63500" dist="50800" dir="13500000">
            <a:prstClr val="black">
              <a:alpha val="50000"/>
            </a:prstClr>
          </a:inn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43074" tIns="81280" rIns="81280" bIns="8128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zh-TW" altLang="en-US" sz="3200" b="1" kern="1200" cap="none" spc="150" baseline="0" dirty="0" smtClean="0">
              <a:ln w="11430"/>
              <a:solidFill>
                <a:sysClr val="window" lastClr="FFFFFF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微軟正黑體" pitchFamily="34" charset="-120"/>
              <a:ea typeface="微軟正黑體" pitchFamily="34" charset="-120"/>
              <a:cs typeface="Arial Unicode MS" pitchFamily="34" charset="-120"/>
            </a:rPr>
            <a:t>四、結語</a:t>
          </a:r>
          <a:endParaRPr lang="zh-TW" altLang="en-US" sz="3200" b="1" kern="1200" cap="none" spc="150" baseline="0" dirty="0">
            <a:ln w="11430"/>
            <a:solidFill>
              <a:sysClr val="window" lastClr="FFFFFF"/>
            </a:solidFill>
            <a:effectLst>
              <a:outerShdw blurRad="25400" algn="tl" rotWithShape="0">
                <a:srgbClr val="000000">
                  <a:alpha val="43000"/>
                </a:srgbClr>
              </a:outerShdw>
            </a:effectLst>
            <a:latin typeface="微軟正黑體" pitchFamily="34" charset="-120"/>
            <a:ea typeface="微軟正黑體" pitchFamily="34" charset="-120"/>
            <a:cs typeface="Arial Unicode MS" pitchFamily="34" charset="-120"/>
          </a:endParaRPr>
        </a:p>
      </dsp:txBody>
      <dsp:txXfrm>
        <a:off x="502687" y="3421292"/>
        <a:ext cx="7327880" cy="684187"/>
      </dsp:txXfrm>
    </dsp:sp>
    <dsp:sp modelId="{75565BEE-9935-47E7-B5CD-87750855C740}">
      <dsp:nvSpPr>
        <dsp:cNvPr id="0" name=""/>
        <dsp:cNvSpPr/>
      </dsp:nvSpPr>
      <dsp:spPr>
        <a:xfrm>
          <a:off x="75070" y="3335769"/>
          <a:ext cx="855234" cy="855234"/>
        </a:xfrm>
        <a:prstGeom prst="ellipse">
          <a:avLst/>
        </a:prstGeom>
        <a:solidFill>
          <a:srgbClr val="3891A7">
            <a:lumMod val="50000"/>
          </a:srgbClr>
        </a:solidFill>
        <a:ln w="25400" cap="flat" cmpd="sng" algn="ctr">
          <a:solidFill>
            <a:sysClr val="window" lastClr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E789078-424A-4F3E-94EA-567E7AE3E509}">
      <dsp:nvSpPr>
        <dsp:cNvPr id="0" name=""/>
        <dsp:cNvSpPr/>
      </dsp:nvSpPr>
      <dsp:spPr>
        <a:xfrm>
          <a:off x="561662" y="0"/>
          <a:ext cx="6365507" cy="3528392"/>
        </a:xfrm>
        <a:prstGeom prst="rightArrow">
          <a:avLst/>
        </a:prstGeom>
        <a:gradFill rotWithShape="0">
          <a:gsLst>
            <a:gs pos="0">
              <a:srgbClr val="FEB80A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FEB80A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FEB80A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FEB80A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FEB80A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840F57A-1993-475F-B1C5-99FF24CB2144}">
      <dsp:nvSpPr>
        <dsp:cNvPr id="0" name=""/>
        <dsp:cNvSpPr/>
      </dsp:nvSpPr>
      <dsp:spPr>
        <a:xfrm>
          <a:off x="2193" y="1058517"/>
          <a:ext cx="1320784" cy="1411356"/>
        </a:xfrm>
        <a:prstGeom prst="roundRect">
          <a:avLst/>
        </a:prstGeom>
        <a:solidFill>
          <a:srgbClr val="3891A7">
            <a:lumMod val="75000"/>
          </a:srgb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畢業生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全體資料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sp:txBody>
      <dsp:txXfrm>
        <a:off x="2193" y="1058517"/>
        <a:ext cx="1320784" cy="1411356"/>
      </dsp:txXfrm>
    </dsp:sp>
    <dsp:sp modelId="{F695AE56-9153-496A-80E4-836AA041EC06}">
      <dsp:nvSpPr>
        <dsp:cNvPr id="0" name=""/>
        <dsp:cNvSpPr/>
      </dsp:nvSpPr>
      <dsp:spPr>
        <a:xfrm>
          <a:off x="1543108" y="1058517"/>
          <a:ext cx="1320784" cy="1411356"/>
        </a:xfrm>
        <a:prstGeom prst="roundRect">
          <a:avLst/>
        </a:prstGeom>
        <a:gradFill rotWithShape="0">
          <a:gsLst>
            <a:gs pos="0">
              <a:srgbClr val="C32D2E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C32D2E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C32D2E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C32D2E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C32D2E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入出境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(</a:t>
          </a: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是否出境</a:t>
          </a:r>
          <a:r>
            <a:rPr lang="en-US" altLang="zh-TW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3</a:t>
          </a: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個月</a:t>
          </a:r>
          <a:r>
            <a:rPr lang="en-US" altLang="zh-TW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)</a:t>
          </a:r>
          <a:endParaRPr lang="zh-TW" altLang="en-US" sz="1800" b="1" kern="1200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sp:txBody>
      <dsp:txXfrm>
        <a:off x="1543108" y="1058517"/>
        <a:ext cx="1320784" cy="1411356"/>
      </dsp:txXfrm>
    </dsp:sp>
    <dsp:sp modelId="{8ED9FFDF-345E-486C-B010-8251CF9F475C}">
      <dsp:nvSpPr>
        <dsp:cNvPr id="0" name=""/>
        <dsp:cNvSpPr/>
      </dsp:nvSpPr>
      <dsp:spPr>
        <a:xfrm>
          <a:off x="3084023" y="1058517"/>
          <a:ext cx="1320784" cy="1411356"/>
        </a:xfrm>
        <a:prstGeom prst="roundRect">
          <a:avLst/>
        </a:prstGeom>
        <a:gradFill rotWithShape="0">
          <a:gsLst>
            <a:gs pos="0">
              <a:srgbClr val="84AA33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84AA33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84AA33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84AA33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84AA33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在學、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服役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sp:txBody>
      <dsp:txXfrm>
        <a:off x="3084023" y="1058517"/>
        <a:ext cx="1320784" cy="1411356"/>
      </dsp:txXfrm>
    </dsp:sp>
    <dsp:sp modelId="{C1C12531-6CD2-44F0-8409-F47E0DE023C6}">
      <dsp:nvSpPr>
        <dsp:cNvPr id="0" name=""/>
        <dsp:cNvSpPr/>
      </dsp:nvSpPr>
      <dsp:spPr>
        <a:xfrm>
          <a:off x="4624938" y="1058517"/>
          <a:ext cx="1320784" cy="1411356"/>
        </a:xfrm>
        <a:prstGeom prst="roundRect">
          <a:avLst/>
        </a:prstGeom>
        <a:gradFill rotWithShape="0">
          <a:gsLst>
            <a:gs pos="0">
              <a:srgbClr val="964305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964305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964305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964305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964305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農保</a:t>
          </a:r>
          <a:endParaRPr lang="en-US" altLang="zh-TW" sz="1800" b="1" kern="1200" dirty="0" smtClean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公保</a:t>
          </a:r>
          <a:endParaRPr lang="zh-TW" altLang="en-US" sz="1800" b="1" kern="1200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sp:txBody>
      <dsp:txXfrm>
        <a:off x="4624938" y="1058517"/>
        <a:ext cx="1320784" cy="1411356"/>
      </dsp:txXfrm>
    </dsp:sp>
    <dsp:sp modelId="{8FCE528F-5916-48F9-9888-76CC6B7152A8}">
      <dsp:nvSpPr>
        <dsp:cNvPr id="0" name=""/>
        <dsp:cNvSpPr/>
      </dsp:nvSpPr>
      <dsp:spPr>
        <a:xfrm>
          <a:off x="6165853" y="1058517"/>
          <a:ext cx="1320784" cy="1411356"/>
        </a:xfrm>
        <a:prstGeom prst="roundRect">
          <a:avLst/>
        </a:prstGeom>
        <a:gradFill rotWithShape="0">
          <a:gsLst>
            <a:gs pos="0">
              <a:srgbClr val="475A8D">
                <a:hueOff val="0"/>
                <a:satOff val="0"/>
                <a:lumOff val="0"/>
                <a:alphaOff val="0"/>
                <a:tint val="92000"/>
                <a:satMod val="170000"/>
              </a:srgbClr>
            </a:gs>
            <a:gs pos="15000">
              <a:srgbClr val="475A8D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rgbClr>
            </a:gs>
            <a:gs pos="62000">
              <a:srgbClr val="475A8D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rgbClr>
            </a:gs>
            <a:gs pos="97000">
              <a:srgbClr val="475A8D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rgbClr>
            </a:gs>
            <a:gs pos="100000">
              <a:srgbClr val="475A8D">
                <a:hueOff val="0"/>
                <a:satOff val="0"/>
                <a:lumOff val="0"/>
                <a:alphaOff val="0"/>
                <a:shade val="62000"/>
                <a:satMod val="170000"/>
              </a:srgb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勞保</a:t>
          </a:r>
          <a:r>
            <a:rPr lang="en-US" altLang="zh-TW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(</a:t>
          </a: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就保</a:t>
          </a:r>
          <a:r>
            <a:rPr lang="en-US" altLang="zh-TW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ysClr val="window" lastClr="FFFFFF"/>
              </a:solidFill>
              <a:latin typeface="Gill Sans MT"/>
              <a:ea typeface="微軟正黑體"/>
              <a:cs typeface="+mn-cs"/>
            </a:rPr>
            <a:t>勞退薪資</a:t>
          </a:r>
          <a:endParaRPr lang="zh-TW" altLang="en-US" sz="1800" b="1" kern="1200" dirty="0">
            <a:solidFill>
              <a:sysClr val="window" lastClr="FFFFFF"/>
            </a:solidFill>
            <a:latin typeface="Gill Sans MT"/>
            <a:ea typeface="微軟正黑體"/>
            <a:cs typeface="+mn-cs"/>
          </a:endParaRPr>
        </a:p>
      </dsp:txBody>
      <dsp:txXfrm>
        <a:off x="6165853" y="1058517"/>
        <a:ext cx="1320784" cy="141135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2EC78A-A4F5-4525-BAA1-42E1A0963161}">
      <dsp:nvSpPr>
        <dsp:cNvPr id="0" name=""/>
        <dsp:cNvSpPr/>
      </dsp:nvSpPr>
      <dsp:spPr>
        <a:xfrm rot="5400000">
          <a:off x="4518117" y="-2862176"/>
          <a:ext cx="1283104" cy="760963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zh-TW" altLang="en-US" sz="1800" kern="1200" dirty="0"/>
        </a:p>
      </dsp:txBody>
      <dsp:txXfrm rot="5400000">
        <a:off x="4518117" y="-2862176"/>
        <a:ext cx="1283104" cy="7609634"/>
      </dsp:txXfrm>
    </dsp:sp>
    <dsp:sp modelId="{EBCB51B4-74CD-457F-9337-3E3954C2783A}">
      <dsp:nvSpPr>
        <dsp:cNvPr id="0" name=""/>
        <dsp:cNvSpPr/>
      </dsp:nvSpPr>
      <dsp:spPr>
        <a:xfrm>
          <a:off x="216023" y="210335"/>
          <a:ext cx="1102315" cy="151478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latin typeface="微軟正黑體" pitchFamily="34" charset="-120"/>
              <a:ea typeface="微軟正黑體" pitchFamily="34" charset="-120"/>
            </a:rPr>
            <a:t>定義</a:t>
          </a:r>
          <a:endParaRPr lang="zh-TW" altLang="en-US" sz="3000" kern="1200" dirty="0"/>
        </a:p>
      </dsp:txBody>
      <dsp:txXfrm>
        <a:off x="216023" y="210335"/>
        <a:ext cx="1102315" cy="1514784"/>
      </dsp:txXfrm>
    </dsp:sp>
    <dsp:sp modelId="{0CE7AB83-0223-48C8-A10D-047FAD189DE1}">
      <dsp:nvSpPr>
        <dsp:cNvPr id="0" name=""/>
        <dsp:cNvSpPr/>
      </dsp:nvSpPr>
      <dsp:spPr>
        <a:xfrm>
          <a:off x="176353" y="1968048"/>
          <a:ext cx="1133439" cy="170436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57150" rIns="114300" bIns="571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000" b="1" kern="1200" dirty="0" smtClean="0">
              <a:latin typeface="微軟正黑體" pitchFamily="34" charset="-120"/>
              <a:ea typeface="微軟正黑體" pitchFamily="34" charset="-120"/>
            </a:rPr>
            <a:t>說明</a:t>
          </a:r>
          <a:endParaRPr lang="zh-TW" altLang="en-US" sz="3000" b="1" kern="1200" dirty="0">
            <a:latin typeface="微軟正黑體" pitchFamily="34" charset="-120"/>
            <a:ea typeface="微軟正黑體" pitchFamily="34" charset="-120"/>
          </a:endParaRPr>
        </a:p>
      </dsp:txBody>
      <dsp:txXfrm>
        <a:off x="176353" y="1968048"/>
        <a:ext cx="1133439" cy="1704364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2EC78A-A4F5-4525-BAA1-42E1A0963161}">
      <dsp:nvSpPr>
        <dsp:cNvPr id="0" name=""/>
        <dsp:cNvSpPr/>
      </dsp:nvSpPr>
      <dsp:spPr>
        <a:xfrm rot="5400000">
          <a:off x="4331397" y="-2421120"/>
          <a:ext cx="1312361" cy="6730682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lumMod val="7500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為了掌握大專畢業生境外人數，以「就業追蹤</a:t>
          </a:r>
          <a:r>
            <a:rPr lang="en-US" altLang="zh-TW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(</a:t>
          </a:r>
          <a:r>
            <a:rPr lang="zh-TW" altLang="en-US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資料比對</a:t>
          </a:r>
          <a:r>
            <a:rPr lang="en-US" altLang="zh-TW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)</a:t>
          </a:r>
          <a:r>
            <a:rPr lang="zh-TW" altLang="en-US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時間不在臺灣，且已出境達</a:t>
          </a:r>
          <a:r>
            <a:rPr lang="en-US" altLang="zh-TW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3</a:t>
          </a:r>
          <a:r>
            <a:rPr lang="zh-TW" altLang="en-US" sz="2000" b="1" kern="1200" dirty="0" smtClean="0">
              <a:solidFill>
                <a:schemeClr val="tx1"/>
              </a:solidFill>
              <a:latin typeface="Arial" pitchFamily="34" charset="0"/>
              <a:ea typeface="微軟正黑體" pitchFamily="34" charset="-120"/>
              <a:cs typeface="Arial" pitchFamily="34" charset="0"/>
            </a:rPr>
            <a:t>個月以上」作為評估之參考。</a:t>
          </a:r>
          <a:endParaRPr lang="zh-TW" altLang="en-US" sz="2000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 rot="5400000">
        <a:off x="4331397" y="-2421120"/>
        <a:ext cx="1312361" cy="6730682"/>
      </dsp:txXfrm>
    </dsp:sp>
    <dsp:sp modelId="{EBCB51B4-74CD-457F-9337-3E3954C2783A}">
      <dsp:nvSpPr>
        <dsp:cNvPr id="0" name=""/>
        <dsp:cNvSpPr/>
      </dsp:nvSpPr>
      <dsp:spPr>
        <a:xfrm>
          <a:off x="72018" y="288025"/>
          <a:ext cx="1507488" cy="880311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微軟正黑體" pitchFamily="34" charset="-120"/>
              <a:ea typeface="微軟正黑體" pitchFamily="34" charset="-120"/>
            </a:rPr>
            <a:t>定義</a:t>
          </a:r>
          <a:endParaRPr lang="zh-TW" altLang="en-US" sz="2800" kern="1200" dirty="0"/>
        </a:p>
      </dsp:txBody>
      <dsp:txXfrm>
        <a:off x="72018" y="288025"/>
        <a:ext cx="1507488" cy="880311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BCB51B4-74CD-457F-9337-3E3954C2783A}">
      <dsp:nvSpPr>
        <dsp:cNvPr id="0" name=""/>
        <dsp:cNvSpPr/>
      </dsp:nvSpPr>
      <dsp:spPr>
        <a:xfrm>
          <a:off x="35505" y="165024"/>
          <a:ext cx="1446453" cy="91439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b="1" kern="1200" dirty="0" smtClean="0">
              <a:latin typeface="Arial" pitchFamily="34" charset="0"/>
              <a:ea typeface="微軟正黑體" pitchFamily="34" charset="-120"/>
              <a:cs typeface="Arial" pitchFamily="34" charset="0"/>
            </a:rPr>
            <a:t>定義</a:t>
          </a:r>
          <a:endParaRPr lang="zh-TW" altLang="en-US" sz="2800" kern="1200" dirty="0">
            <a:latin typeface="Arial" pitchFamily="34" charset="0"/>
            <a:cs typeface="Arial" pitchFamily="34" charset="0"/>
          </a:endParaRPr>
        </a:p>
      </dsp:txBody>
      <dsp:txXfrm>
        <a:off x="35505" y="165024"/>
        <a:ext cx="1446453" cy="9143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149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0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5030" y="1"/>
            <a:ext cx="2919149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0439" name="Rectangle 7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732564" y="9373078"/>
            <a:ext cx="2920733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1B583E2A-8875-4639-B54F-F6F2E1D00EE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149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030" y="1"/>
            <a:ext cx="2919149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895" y="4686538"/>
            <a:ext cx="5387976" cy="443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1491"/>
            <a:ext cx="2919149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030" y="9371491"/>
            <a:ext cx="2919149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6" tIns="45373" rIns="90746" bIns="4537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72744981-E141-4365-B6AA-BE17B8127AB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7763" y="1231900"/>
            <a:ext cx="4440237" cy="3330575"/>
          </a:xfrm>
          <a:ln/>
        </p:spPr>
      </p:sp>
      <p:sp>
        <p:nvSpPr>
          <p:cNvPr id="5632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632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F71C4B-9035-400C-A902-38E830A5725A}" type="slidenum">
              <a:rPr lang="zh-TW" altLang="en-US" smtClean="0">
                <a:latin typeface="Arial" pitchFamily="34" charset="0"/>
              </a:rPr>
              <a:pPr/>
              <a:t>3</a:t>
            </a:fld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7763" y="1231900"/>
            <a:ext cx="4440237" cy="3330575"/>
          </a:xfrm>
          <a:ln/>
        </p:spPr>
      </p:sp>
      <p:sp>
        <p:nvSpPr>
          <p:cNvPr id="5734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defTabSz="906872"/>
            <a:r>
              <a:rPr lang="zh-TW" altLang="en-US" b="1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由各大專校院直接滙入畢業生基本資料、勾稽入出境、在學、服役（含替代役）、勞保</a:t>
            </a:r>
            <a:r>
              <a:rPr lang="en-US" altLang="zh-TW" b="1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b="1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含就保</a:t>
            </a:r>
            <a:r>
              <a:rPr lang="en-US" altLang="zh-TW" b="1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b="1" dirty="0" smtClean="0">
                <a:solidFill>
                  <a:srgbClr val="003366"/>
                </a:solidFill>
                <a:latin typeface="微軟正黑體" pitchFamily="34" charset="-120"/>
                <a:ea typeface="微軟正黑體" pitchFamily="34" charset="-120"/>
              </a:rPr>
              <a:t>、農保及公保等資料，以畢業生投保情形做為畢業生投入職場之估算依據，以了解現行大專畢業生就業流向，引導青年就業政策規劃方向，並進行後續就業輔導。</a:t>
            </a:r>
            <a:endParaRPr lang="zh-TW" altLang="en-US" dirty="0" smtClean="0">
              <a:latin typeface="Arial" pitchFamily="34" charset="0"/>
            </a:endParaRPr>
          </a:p>
        </p:txBody>
      </p:sp>
      <p:sp>
        <p:nvSpPr>
          <p:cNvPr id="5734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1437FB-FD59-4D4F-B8FD-0421E962EEBA}" type="slidenum">
              <a:rPr lang="zh-TW" altLang="en-US" smtClean="0">
                <a:latin typeface="Arial" pitchFamily="34" charset="0"/>
              </a:rPr>
              <a:pPr/>
              <a:t>4</a:t>
            </a:fld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744981-E141-4365-B6AA-BE17B8127AB6}" type="slidenum">
              <a:rPr lang="en-US" altLang="zh-TW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altLang="zh-TW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7763" y="1231900"/>
            <a:ext cx="4440237" cy="3330575"/>
          </a:xfrm>
          <a:ln/>
        </p:spPr>
      </p:sp>
      <p:sp>
        <p:nvSpPr>
          <p:cNvPr id="59395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59396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BE623D-8FED-4F77-AEC7-860691F6D197}" type="slidenum">
              <a:rPr lang="zh-TW" altLang="en-US" smtClean="0">
                <a:latin typeface="Arial" pitchFamily="34" charset="0"/>
              </a:rPr>
              <a:pPr/>
              <a:t>6</a:t>
            </a:fld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0420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CDABC3-FF91-44F2-9514-FEAE44A013F2}" type="slidenum">
              <a:rPr lang="zh-TW" altLang="en-US" smtClean="0">
                <a:latin typeface="Arial" pitchFamily="34" charset="0"/>
              </a:rPr>
              <a:pPr/>
              <a:t>7</a:t>
            </a:fld>
            <a:endParaRPr lang="zh-TW" alt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dirty="0" smtClean="0">
              <a:latin typeface="Arial" pitchFamily="34" charset="0"/>
            </a:endParaRPr>
          </a:p>
        </p:txBody>
      </p:sp>
      <p:sp>
        <p:nvSpPr>
          <p:cNvPr id="61444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09253E-EC4A-4B36-A83C-8FFE1F3C735F}" type="slidenum">
              <a:rPr lang="zh-TW" altLang="en-US" smtClean="0">
                <a:solidFill>
                  <a:prstClr val="black"/>
                </a:solidFill>
              </a:rPr>
              <a:pPr/>
              <a:t>8</a:t>
            </a:fld>
            <a:endParaRPr lang="zh-TW" altLang="en-US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備忘稿版面配置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zh-TW" altLang="en-US" smtClean="0">
              <a:latin typeface="Arial" pitchFamily="34" charset="0"/>
            </a:endParaRPr>
          </a:p>
        </p:txBody>
      </p:sp>
      <p:sp>
        <p:nvSpPr>
          <p:cNvPr id="62468" name="投影片編號版面配置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4216EE-D2B7-4B77-A8D7-599FFF1EF6A1}" type="slidenum">
              <a:rPr lang="en-US" altLang="zh-TW" smtClean="0">
                <a:solidFill>
                  <a:prstClr val="black"/>
                </a:solidFill>
              </a:rPr>
              <a:pPr/>
              <a:t>9</a:t>
            </a:fld>
            <a:endParaRPr lang="en-US" altLang="zh-TW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6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grpSp>
        <p:nvGrpSpPr>
          <p:cNvPr id="5" name="群組 56"/>
          <p:cNvGrpSpPr/>
          <p:nvPr userDrawn="1"/>
        </p:nvGrpSpPr>
        <p:grpSpPr>
          <a:xfrm rot="10800000" flipV="1">
            <a:off x="4860032" y="5445224"/>
            <a:ext cx="4176464" cy="1368153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" name="群組 65"/>
          <p:cNvGrpSpPr/>
          <p:nvPr userDrawn="1"/>
        </p:nvGrpSpPr>
        <p:grpSpPr>
          <a:xfrm>
            <a:off x="107504" y="5517232"/>
            <a:ext cx="4680520" cy="1296143"/>
            <a:chOff x="35496" y="1801212"/>
            <a:chExt cx="4536504" cy="5056788"/>
          </a:xfrm>
          <a:solidFill>
            <a:schemeClr val="accent5">
              <a:lumMod val="50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5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1822907" y="44624"/>
            <a:ext cx="5197365" cy="2952328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6" name="矩形 25"/>
          <p:cNvSpPr/>
          <p:nvPr userDrawn="1"/>
        </p:nvSpPr>
        <p:spPr>
          <a:xfrm flipH="1">
            <a:off x="0" y="0"/>
            <a:ext cx="9144000" cy="371633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7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A77118C-61B5-409E-9A6E-E2B84AD5ED13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8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E8637">
                    <a:tint val="20000"/>
                  </a:srgbClr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9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888A366-0FB8-4661-B6CE-4813F2BDF7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DADFD9F-BE83-47A0-A0B9-A024800DE42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3" name="矩形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4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8AB4CC4-3B32-4EF1-9132-62E6279ED6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57CCE80E-9440-44EF-AB80-9059101A20A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kumimoji="0" lang="en-US" sz="3200">
              <a:solidFill>
                <a:prstClr val="black"/>
              </a:solidFill>
              <a:latin typeface="Gill Sans MT"/>
            </a:endParaRPr>
          </a:p>
        </p:txBody>
      </p:sp>
      <p:sp>
        <p:nvSpPr>
          <p:cNvPr id="6" name="流程圖: 程序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7" name="流程圖: 程序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 dirty="0">
              <a:solidFill>
                <a:prstClr val="white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10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92D8854E-8C5C-4C00-B2B0-992A6769D1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F3F498C-ABA1-42CE-A5F8-D01221599F6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E4A930C-CB6D-4B2A-A83F-A05B69B0F8E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68D286-8F01-4AAA-8C04-55CB12EB7076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F909854-8F9D-4AC6-8B56-72B6AF61595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3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B4BCBF-4F6E-4E75-8953-DF689A7069D8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B7C3BC-49EE-4EB0-8AE7-1142FF1BEAE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矩形 6"/>
          <p:cNvSpPr/>
          <p:nvPr userDrawn="1"/>
        </p:nvSpPr>
        <p:spPr>
          <a:xfrm flipH="1"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9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0" name="矩形 9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9" name="矩形 18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矩形 24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7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7037203" y="5661248"/>
            <a:ext cx="2106797" cy="1196752"/>
          </a:xfrm>
          <a:prstGeom prst="rect">
            <a:avLst/>
          </a:prstGeom>
          <a:noFill/>
          <a:effectLst>
            <a:softEdge rad="12700"/>
          </a:effectLst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zh-TW" altLang="zh-TW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FB10D949-85A8-4F10-8A7C-2A403242F65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79C956-5C5E-42FA-AA5F-324D54B377D2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08308D-E49B-40B8-8CE5-3739CBAD3769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5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4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7037203" y="5661248"/>
            <a:ext cx="2106797" cy="119675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112CB885-D166-43BF-BAB9-5628489157A5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F6D1B5D-BE8A-4429-BC17-FA595918F5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FD43D2-8F48-427D-BB62-9B7C8496656F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9105D-D909-4C27-96D2-75DE3EA9811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BB1B46A-3BE5-4EB4-B0D6-38F2F054BC55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881781-0A1D-432D-8FF1-08FF454D1954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6B8751-D671-4D21-9598-0871EB75C704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B4899C-3726-4061-A221-08B86D51992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D0756D-8D05-4EE1-A367-436AC9AEBF0C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B23140-BC22-41A3-B575-38860909E9DC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11D6C4-14C3-4391-A45D-0E6F85D8E871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761E210A-0EF2-4DCF-94CC-8659F0A55A66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58BDF51-F047-4343-8F6A-E3BE21C2155D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74538E-1E7F-4EFE-858D-B98B2BE3D9CD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01FD0-A15F-4D34-89F8-7763C9EB8B3B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E9A536-BD28-4E6E-8E03-CF7CA9B5F59F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grpSp>
        <p:nvGrpSpPr>
          <p:cNvPr id="2" name="群組 56"/>
          <p:cNvGrpSpPr/>
          <p:nvPr userDrawn="1"/>
        </p:nvGrpSpPr>
        <p:grpSpPr>
          <a:xfrm rot="10800000" flipV="1">
            <a:off x="4860032" y="5445224"/>
            <a:ext cx="4176464" cy="1368153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群組 65"/>
          <p:cNvGrpSpPr/>
          <p:nvPr userDrawn="1"/>
        </p:nvGrpSpPr>
        <p:grpSpPr>
          <a:xfrm>
            <a:off x="107504" y="5517232"/>
            <a:ext cx="4680520" cy="1296143"/>
            <a:chOff x="35496" y="1801212"/>
            <a:chExt cx="4536504" cy="5056788"/>
          </a:xfrm>
          <a:solidFill>
            <a:schemeClr val="accent5">
              <a:lumMod val="50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5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1822907" y="44624"/>
            <a:ext cx="5197365" cy="2952328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6" name="矩形 25"/>
          <p:cNvSpPr/>
          <p:nvPr userDrawn="1"/>
        </p:nvSpPr>
        <p:spPr>
          <a:xfrm flipH="1">
            <a:off x="0" y="0"/>
            <a:ext cx="9144000" cy="371633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7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A77118C-61B5-409E-9A6E-E2B84AD5ED13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8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E8637">
                    <a:tint val="20000"/>
                  </a:srgbClr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9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888A366-0FB8-4661-B6CE-4813F2BDF7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4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7037203" y="5661248"/>
            <a:ext cx="2106797" cy="119675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112CB885-D166-43BF-BAB9-5628489157A5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F6D1B5D-BE8A-4429-BC17-FA595918F5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3A443902-05E9-4ACB-903B-2FD6A110DE0D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9FAF8C8-F8A2-4E09-8A56-BD00264588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5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3A443902-05E9-4ACB-903B-2FD6A110DE0D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9FAF8C8-F8A2-4E09-8A56-BD00264588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A75118-DEB6-4CDD-834F-B15764312C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grpSp>
        <p:nvGrpSpPr>
          <p:cNvPr id="2" name="群組 56"/>
          <p:cNvGrpSpPr/>
          <p:nvPr userDrawn="1"/>
        </p:nvGrpSpPr>
        <p:grpSpPr>
          <a:xfrm rot="10800000" flipV="1">
            <a:off x="4860032" y="5445224"/>
            <a:ext cx="4176464" cy="1368153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群組 65"/>
          <p:cNvGrpSpPr/>
          <p:nvPr userDrawn="1"/>
        </p:nvGrpSpPr>
        <p:grpSpPr>
          <a:xfrm>
            <a:off x="107504" y="5517232"/>
            <a:ext cx="4680520" cy="1296143"/>
            <a:chOff x="35496" y="1801212"/>
            <a:chExt cx="4536504" cy="5056788"/>
          </a:xfrm>
          <a:solidFill>
            <a:schemeClr val="accent5">
              <a:lumMod val="50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5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1822907" y="44624"/>
            <a:ext cx="5197365" cy="2952328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6" name="矩形 25"/>
          <p:cNvSpPr/>
          <p:nvPr userDrawn="1"/>
        </p:nvSpPr>
        <p:spPr>
          <a:xfrm flipH="1">
            <a:off x="0" y="0"/>
            <a:ext cx="9144000" cy="371633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7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A77118C-61B5-409E-9A6E-E2B84AD5ED13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8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E8637">
                    <a:tint val="20000"/>
                  </a:srgbClr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9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888A366-0FB8-4661-B6CE-4813F2BDF7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4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7037203" y="5661248"/>
            <a:ext cx="2106797" cy="119675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112CB885-D166-43BF-BAB9-5628489157A5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F6D1B5D-BE8A-4429-BC17-FA595918F5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3A443902-05E9-4ACB-903B-2FD6A110DE0D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9FAF8C8-F8A2-4E09-8A56-BD00264588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A75118-DEB6-4CDD-834F-B15764312C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直角三角形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grpSp>
        <p:nvGrpSpPr>
          <p:cNvPr id="2" name="群組 56"/>
          <p:cNvGrpSpPr/>
          <p:nvPr userDrawn="1"/>
        </p:nvGrpSpPr>
        <p:grpSpPr>
          <a:xfrm rot="10800000" flipV="1">
            <a:off x="4860032" y="5445224"/>
            <a:ext cx="4176464" cy="1368153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群組 65"/>
          <p:cNvGrpSpPr/>
          <p:nvPr userDrawn="1"/>
        </p:nvGrpSpPr>
        <p:grpSpPr>
          <a:xfrm>
            <a:off x="107504" y="5517232"/>
            <a:ext cx="4680520" cy="1296143"/>
            <a:chOff x="35496" y="1801212"/>
            <a:chExt cx="4536504" cy="5056788"/>
          </a:xfrm>
          <a:solidFill>
            <a:schemeClr val="accent5">
              <a:lumMod val="50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矩形 23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5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1822907" y="44624"/>
            <a:ext cx="5197365" cy="2952328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26" name="矩形 25"/>
          <p:cNvSpPr/>
          <p:nvPr userDrawn="1"/>
        </p:nvSpPr>
        <p:spPr>
          <a:xfrm flipH="1">
            <a:off x="0" y="0"/>
            <a:ext cx="9144000" cy="3716338"/>
          </a:xfrm>
          <a:prstGeom prst="rect">
            <a:avLst/>
          </a:prstGeom>
          <a:solidFill>
            <a:schemeClr val="bg1"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27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A77118C-61B5-409E-9A6E-E2B84AD5ED13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8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E8637">
                    <a:tint val="20000"/>
                  </a:srgbClr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9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FFFFFF"/>
                </a:solidFill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8888A366-0FB8-4661-B6CE-4813F2BDF7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pic>
        <p:nvPicPr>
          <p:cNvPr id="24" name="Picture 2" descr="C:\Users\heather\Desktop\大專生\TPG17214400.jpg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C89"/>
              </a:clrFrom>
              <a:clrTo>
                <a:srgbClr val="FFFC89">
                  <a:alpha val="0"/>
                </a:srgbClr>
              </a:clrTo>
            </a:clrChange>
          </a:blip>
          <a:srcRect l="7635" t="11107" r="7420" b="9871"/>
          <a:stretch>
            <a:fillRect/>
          </a:stretch>
        </p:blipFill>
        <p:spPr bwMode="auto">
          <a:xfrm>
            <a:off x="7037203" y="5661248"/>
            <a:ext cx="2106797" cy="1196752"/>
          </a:xfrm>
          <a:prstGeom prst="rect">
            <a:avLst/>
          </a:prstGeom>
          <a:noFill/>
          <a:effectLst>
            <a:softEdge rad="12700"/>
          </a:effectLst>
        </p:spPr>
      </p:pic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112CB885-D166-43BF-BAB9-5628489157A5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F6D1B5D-BE8A-4429-BC17-FA595918F5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標題及物件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 flipH="1">
            <a:off x="0" y="-26988"/>
            <a:ext cx="9144000" cy="6858001"/>
          </a:xfrm>
          <a:prstGeom prst="rect">
            <a:avLst/>
          </a:prstGeom>
          <a:solidFill>
            <a:srgbClr val="FFFFCC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white"/>
              </a:solidFill>
            </a:endParaRPr>
          </a:p>
        </p:txBody>
      </p:sp>
      <p:grpSp>
        <p:nvGrpSpPr>
          <p:cNvPr id="2" name="群組 8"/>
          <p:cNvGrpSpPr/>
          <p:nvPr userDrawn="1"/>
        </p:nvGrpSpPr>
        <p:grpSpPr>
          <a:xfrm rot="16200000" flipV="1">
            <a:off x="-1243847" y="4894073"/>
            <a:ext cx="3207774" cy="720081"/>
            <a:chOff x="4607496" y="2187496"/>
            <a:chExt cx="4536504" cy="4670507"/>
          </a:xfrm>
          <a:solidFill>
            <a:srgbClr val="FFB793"/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6" name="矩形 5"/>
            <p:cNvSpPr/>
            <p:nvPr/>
          </p:nvSpPr>
          <p:spPr>
            <a:xfrm>
              <a:off x="4607496" y="2187496"/>
              <a:ext cx="504056" cy="467050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5183559" y="4645656"/>
              <a:ext cx="504056" cy="221234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5759624" y="3908204"/>
              <a:ext cx="504056" cy="2949795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6335688" y="4653136"/>
              <a:ext cx="504056" cy="220486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矩形 10"/>
            <p:cNvSpPr/>
            <p:nvPr/>
          </p:nvSpPr>
          <p:spPr>
            <a:xfrm>
              <a:off x="6911751" y="3416576"/>
              <a:ext cx="504056" cy="3441424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7487816" y="5229200"/>
              <a:ext cx="504056" cy="1628800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063879" y="4891475"/>
              <a:ext cx="504056" cy="196652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8639944" y="6120552"/>
              <a:ext cx="504056" cy="737448"/>
            </a:xfrm>
            <a:prstGeom prst="rect">
              <a:avLst/>
            </a:prstGeom>
            <a:grpFill/>
            <a:ln w="53975" cmpd="thickThin"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17"/>
          <p:cNvGrpSpPr/>
          <p:nvPr userDrawn="1"/>
        </p:nvGrpSpPr>
        <p:grpSpPr>
          <a:xfrm rot="5400000">
            <a:off x="-1456368" y="1456370"/>
            <a:ext cx="3594919" cy="682181"/>
            <a:chOff x="35496" y="1801212"/>
            <a:chExt cx="4536504" cy="5056788"/>
          </a:xfrm>
          <a:solidFill>
            <a:schemeClr val="accent3">
              <a:lumMod val="75000"/>
            </a:schemeClr>
          </a:solidFill>
          <a:effectLst>
            <a:outerShdw blurRad="50800" dist="88900" dir="16200000" algn="bl" rotWithShape="0">
              <a:prstClr val="black">
                <a:alpha val="37000"/>
              </a:prstClr>
            </a:outerShdw>
          </a:effectLst>
        </p:grpSpPr>
        <p:sp>
          <p:nvSpPr>
            <p:cNvPr id="16" name="矩形 15"/>
            <p:cNvSpPr/>
            <p:nvPr/>
          </p:nvSpPr>
          <p:spPr>
            <a:xfrm>
              <a:off x="35496" y="1801212"/>
              <a:ext cx="504056" cy="5056788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611560" y="3205876"/>
              <a:ext cx="504056" cy="3652124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8" name="矩形 17"/>
            <p:cNvSpPr/>
            <p:nvPr/>
          </p:nvSpPr>
          <p:spPr>
            <a:xfrm>
              <a:off x="1187624" y="2363078"/>
              <a:ext cx="504056" cy="449492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1763688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2339752" y="3486809"/>
              <a:ext cx="504056" cy="3371191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2915816" y="5229200"/>
              <a:ext cx="504056" cy="1628800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3491880" y="4329608"/>
              <a:ext cx="504056" cy="2528392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4067944" y="5172407"/>
              <a:ext cx="504056" cy="1685593"/>
            </a:xfrm>
            <a:prstGeom prst="rect">
              <a:avLst/>
            </a:prstGeom>
            <a:grpFill/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3A443902-05E9-4ACB-903B-2FD6A110DE0D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2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新細明體" pitchFamily="18" charset="-120"/>
              </a:defRPr>
            </a:lvl1pPr>
            <a:extLst/>
          </a:lstStyle>
          <a:p>
            <a:pPr>
              <a:defRPr/>
            </a:pPr>
            <a:fld id="{D9FAF8C8-F8A2-4E09-8A56-BD00264588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A75118-DEB6-4CDD-834F-B15764312C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2882BF-7034-45A6-AE2B-4B1230F91901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4" name="頁尾版面配置區 16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CA75118-DEB6-4CDD-834F-B15764312C6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9658E-3918-4E39-8E9F-6740C8823D50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rgbClr val="DAC98A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3" name="頁尾版面配置區 4"/>
          <p:cNvSpPr>
            <a:spLocks noGrp="1"/>
          </p:cNvSpPr>
          <p:nvPr>
            <p:ph type="ftr" sz="quarter" idx="10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4" name="日期版面配置區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3C7CA-3A84-4BC6-B228-2094EC0583DB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</p:spTree>
  </p:cSld>
  <p:clrMapOvr>
    <a:masterClrMapping/>
  </p:clrMapOvr>
  <p:transition spd="slow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0" name="內容版面配置區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2" name="內容版面配置區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3DEA1-EFE5-4737-B42B-FD3F79756CED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7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5" name="矩形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4" name="內容版面配置區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3" name="標題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565B84-5441-4347-BD85-7EB4E19A392E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7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63604-7E39-4FE4-8725-C5BFA0D5E196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8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25D9A-1186-420B-B810-B8C2F94858B2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9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10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06D3E7E-D07D-4C49-B091-4A22B01E20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 spd="slow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</a:endParaRP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0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pPr>
              <a:defRPr/>
            </a:pPr>
            <a:fld id="{075DD1F3-CE30-464A-86E8-BAF5A2B8800E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1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625" y="6410325"/>
            <a:ext cx="3382963" cy="366713"/>
          </a:xfrm>
          <a:prstGeom prst="rect">
            <a:avLst/>
          </a:prstGeo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線接點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3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E82EF-410C-4F48-B57B-8457D51D0F8F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4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01625" y="6410325"/>
            <a:ext cx="3584575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E488B-C959-4B3B-ADE5-B5387EFF2B85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>
              <a:solidFill>
                <a:prstClr val="black"/>
              </a:solidFill>
              <a:latin typeface="Georgia"/>
            </a:endParaRP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 rot="5400000">
            <a:off x="-1143000" y="3429001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Georgia"/>
            </a:endParaRP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267744" y="286049"/>
            <a:ext cx="6553200" cy="5821366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23088" y="304801"/>
            <a:ext cx="14478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37A8A-BF81-46F0-8A25-CEE357F450EF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12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橢圓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5" name="橢圓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6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8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4EE6124-AB6A-4033-A21A-0E8C71E7D49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/>
          </a:p>
        </p:txBody>
      </p:sp>
      <p:sp>
        <p:nvSpPr>
          <p:cNvPr id="7" name="Rectangle 6"/>
          <p:cNvSpPr>
            <a:spLocks noGrp="1"/>
          </p:cNvSpPr>
          <p:nvPr>
            <p:ph sz="quarter" idx="13"/>
          </p:nvPr>
        </p:nvSpPr>
        <p:spPr>
          <a:xfrm>
            <a:off x="609600" y="1803400"/>
            <a:ext cx="8153400" cy="4368800"/>
          </a:xfrm>
        </p:spPr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/>
          </a:p>
        </p:txBody>
      </p:sp>
      <p:sp>
        <p:nvSpPr>
          <p:cNvPr id="4" name="日期版面配置區 1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7F063-29C7-4786-96B6-7AB1F22C1BAC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5" name="頁尾版面配置區 2"/>
          <p:cNvSpPr>
            <a:spLocks noGrp="1"/>
          </p:cNvSpPr>
          <p:nvPr>
            <p:ph type="ftr" sz="quarter" idx="15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 spd="slow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972000"/>
            <a:ext cx="8229600" cy="52200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sp>
        <p:nvSpPr>
          <p:cNvPr id="7" name="標題 6"/>
          <p:cNvSpPr>
            <a:spLocks noGrp="1"/>
          </p:cNvSpPr>
          <p:nvPr>
            <p:ph type="title"/>
          </p:nvPr>
        </p:nvSpPr>
        <p:spPr>
          <a:xfrm>
            <a:off x="792000" y="277200"/>
            <a:ext cx="7560000" cy="576000"/>
          </a:xfrm>
        </p:spPr>
        <p:txBody>
          <a:bodyPr>
            <a:noAutofit/>
          </a:bodyPr>
          <a:lstStyle>
            <a:lvl1pPr algn="ctr">
              <a:defRPr sz="3600">
                <a:solidFill>
                  <a:srgbClr val="3333FF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0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>
              <a:solidFill>
                <a:prstClr val="black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1DDBEB0A-5D59-4789-B6FA-E4D82C434F26}" type="slidenum">
              <a:rPr lang="zh-TW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F92C59B-6248-479C-A1EB-62384011981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5" name="矩形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6" name="橢圓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7" name="橢圓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black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0DBC0D9D-3792-40A8-80CA-000D40648AD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7F00288-8DEA-479E-9B43-BDBFC968C26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zh-TW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7309D1-E464-49F9-93CA-9C5920DB9E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0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2.jpe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34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image" Target="../media/image2.jpe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38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13" Type="http://schemas.openxmlformats.org/officeDocument/2006/relationships/slideLayout" Target="../slideLayouts/slideLayout51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slideLayout" Target="../slideLayouts/slideLayout50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5" Type="http://schemas.openxmlformats.org/officeDocument/2006/relationships/image" Target="../media/image9.png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Relationship Id="rId14" Type="http://schemas.openxmlformats.org/officeDocument/2006/relationships/theme" Target="../theme/theme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  <a:ea typeface="+mn-ea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  <a:ea typeface="+mn-ea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4DAFF04-E410-48D2-8522-7F52DB9E0F32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7E49BD0-BC71-474E-BA4A-1436D80A3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42" r:id="rId1"/>
    <p:sldLayoutId id="2147484943" r:id="rId2"/>
    <p:sldLayoutId id="2147484944" r:id="rId3"/>
    <p:sldLayoutId id="2147484945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105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en-US" altLang="zh-TW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rgbClr val="E7DEC9">
                    <a:shade val="50000"/>
                    <a:satMod val="200000"/>
                  </a:srgbClr>
                </a:solidFill>
                <a:effectLst/>
              </a:defRPr>
            </a:lvl1pPr>
            <a:extLst/>
          </a:lstStyle>
          <a:p>
            <a:pPr>
              <a:defRPr/>
            </a:pPr>
            <a:fld id="{DE416B3B-F78F-4A68-B8EE-5F63990613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/>
          <a:ea typeface="微軟正黑體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94DAFF04-E410-48D2-8522-7F52DB9E0F32}" type="datetimeFigureOut">
              <a:rPr lang="zh-TW" altLang="en-US" smtClean="0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97E49BD0-BC71-474E-BA4A-1436D80A3DBB}" type="slidenum">
              <a:rPr lang="zh-TW" altLang="en-US" smtClean="0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9" r:id="rId1"/>
    <p:sldLayoutId id="2147485150" r:id="rId2"/>
    <p:sldLayoutId id="2147485151" r:id="rId3"/>
    <p:sldLayoutId id="2147485152" r:id="rId4"/>
    <p:sldLayoutId id="2147485153" r:id="rId5"/>
    <p:sldLayoutId id="2147485154" r:id="rId6"/>
    <p:sldLayoutId id="2147485155" r:id="rId7"/>
    <p:sldLayoutId id="2147485156" r:id="rId8"/>
    <p:sldLayoutId id="2147485157" r:id="rId9"/>
    <p:sldLayoutId id="2147485158" r:id="rId10"/>
    <p:sldLayoutId id="214748515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4DAFF04-E410-48D2-8522-7F52DB9E0F32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7E49BD0-BC71-474E-BA4A-1436D80A3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6" r:id="rId1"/>
    <p:sldLayoutId id="2147485167" r:id="rId2"/>
    <p:sldLayoutId id="2147485168" r:id="rId3"/>
    <p:sldLayoutId id="214748516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4DAFF04-E410-48D2-8522-7F52DB9E0F32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7E49BD0-BC71-474E-BA4A-1436D80A3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1" r:id="rId1"/>
    <p:sldLayoutId id="2147485172" r:id="rId2"/>
    <p:sldLayoutId id="2147485173" r:id="rId3"/>
    <p:sldLayoutId id="2147485174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手繪多邊形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2" name="手繪多邊形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black"/>
              </a:solidFill>
              <a:latin typeface="Lucida Sans Unicode"/>
            </a:endParaRPr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7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prstClr val="white"/>
              </a:solidFill>
            </a:endParaRPr>
          </a:p>
        </p:txBody>
      </p:sp>
      <p:cxnSp>
        <p:nvCxnSpPr>
          <p:cNvPr id="15" name="直線接點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57" name="文字版面配置區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4DAFF04-E410-48D2-8522-7F52DB9E0F32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prstClr val="black"/>
                </a:solidFill>
                <a:latin typeface="Lucida Sans Unicode"/>
                <a:ea typeface="微軟正黑體"/>
              </a:defRPr>
            </a:lvl1pPr>
            <a:extLst/>
          </a:lstStyle>
          <a:p>
            <a:pPr>
              <a:defRPr/>
            </a:pPr>
            <a:fld id="{97E49BD0-BC71-474E-BA4A-1436D80A3D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6" r:id="rId1"/>
    <p:sldLayoutId id="2147485177" r:id="rId2"/>
    <p:sldLayoutId id="2147485178" r:id="rId3"/>
    <p:sldLayoutId id="2147485179" r:id="rId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  <a:ea typeface="微軟正黑體" pitchFamily="34" charset="-12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矩形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27" name="矩形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028" name="矩形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/>
          </a:extLst>
        </p:spPr>
        <p:txBody>
          <a:bodyPr wrap="none" anchor="ctr"/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endParaRPr kumimoji="0" lang="en-US" altLang="zh-TW" smtClean="0">
              <a:solidFill>
                <a:srgbClr val="000000"/>
              </a:solidFill>
              <a:latin typeface="Georgia" pitchFamily="18" charset="0"/>
            </a:endParaRPr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B51A0B9-920C-4D30-8314-CE2B2D7BC65E}" type="datetimeFigureOut">
              <a:rPr lang="zh-TW" altLang="en-US"/>
              <a:pPr>
                <a:defRPr/>
              </a:pPr>
              <a:t>2015/12/16</a:t>
            </a:fld>
            <a:endParaRPr lang="zh-TW" altLang="en-US"/>
          </a:p>
        </p:txBody>
      </p:sp>
      <p:sp>
        <p:nvSpPr>
          <p:cNvPr id="3078" name="標題版面配置區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TW" smtClean="0"/>
          </a:p>
        </p:txBody>
      </p:sp>
      <p:sp>
        <p:nvSpPr>
          <p:cNvPr id="3079" name="文字版面配置區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pic>
        <p:nvPicPr>
          <p:cNvPr id="3080" name="Picture 11" descr="logo-長條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7089775" y="0"/>
            <a:ext cx="2054225" cy="64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181" r:id="rId1"/>
    <p:sldLayoutId id="2147485182" r:id="rId2"/>
    <p:sldLayoutId id="2147485183" r:id="rId3"/>
    <p:sldLayoutId id="2147485184" r:id="rId4"/>
    <p:sldLayoutId id="2147485185" r:id="rId5"/>
    <p:sldLayoutId id="2147485186" r:id="rId6"/>
    <p:sldLayoutId id="2147485187" r:id="rId7"/>
    <p:sldLayoutId id="2147485188" r:id="rId8"/>
    <p:sldLayoutId id="2147485189" r:id="rId9"/>
    <p:sldLayoutId id="2147485190" r:id="rId10"/>
    <p:sldLayoutId id="2147485191" r:id="rId11"/>
    <p:sldLayoutId id="2147485192" r:id="rId12"/>
    <p:sldLayoutId id="2147485193" r:id="rId13"/>
  </p:sldLayoutIdLst>
  <p:transition spd="slow"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5D9BB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5D9BB1"/>
          </a:solidFill>
          <a:latin typeface="Georgia" pitchFamily="18" charset="0"/>
          <a:ea typeface="微軟正黑體" pitchFamily="34" charset="-12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j-ea"/>
          <a:ea typeface="+mj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j-ea"/>
          <a:ea typeface="+mj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6BB1C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j-ea"/>
          <a:ea typeface="+mj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6585C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j-ea"/>
          <a:ea typeface="+mj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7E6BC9"/>
        </a:buClr>
        <a:buChar char="•"/>
        <a:defRPr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6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36.xml"/><Relationship Id="rId1" Type="http://schemas.openxmlformats.org/officeDocument/2006/relationships/themeOverride" Target="../theme/themeOverr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image" Target="../media/image9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2.xml"/><Relationship Id="rId5" Type="http://schemas.openxmlformats.org/officeDocument/2006/relationships/image" Target="../media/image9.png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文字方塊 7"/>
          <p:cNvSpPr txBox="1"/>
          <p:nvPr/>
        </p:nvSpPr>
        <p:spPr>
          <a:xfrm>
            <a:off x="2987824" y="5589240"/>
            <a:ext cx="3563888" cy="58477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1200"/>
              </a:spcBef>
              <a:spcAft>
                <a:spcPts val="0"/>
              </a:spcAft>
              <a:defRPr/>
            </a:pPr>
            <a:r>
              <a:rPr kumimoji="0" lang="en-US" altLang="zh-TW" sz="3200" b="1" kern="0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kumimoji="0" lang="zh-TW" altLang="en-US" sz="3200" b="1" kern="0" spc="50" dirty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kumimoji="0" lang="en-US" altLang="zh-TW" sz="3200" b="1" kern="0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12</a:t>
            </a:r>
            <a:r>
              <a:rPr kumimoji="0" lang="zh-TW" altLang="en-US" sz="3200" b="1" kern="0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kumimoji="0" lang="en-US" altLang="zh-TW" sz="3200" b="1" kern="0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16</a:t>
            </a:r>
            <a:r>
              <a:rPr kumimoji="0" lang="zh-TW" altLang="en-US" sz="3200" b="1" kern="0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日   </a:t>
            </a:r>
            <a:endParaRPr kumimoji="0" lang="zh-TW" altLang="en-US" sz="2000" b="1" spc="50" dirty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" name="副標題 2"/>
          <p:cNvSpPr>
            <a:spLocks noGrp="1"/>
          </p:cNvSpPr>
          <p:nvPr>
            <p:ph type="subTitle" idx="1"/>
          </p:nvPr>
        </p:nvSpPr>
        <p:spPr>
          <a:xfrm>
            <a:off x="1259632" y="4797152"/>
            <a:ext cx="6840760" cy="707886"/>
          </a:xfrm>
        </p:spPr>
        <p:txBody>
          <a:bodyPr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extrusionH="57150" contourW="25400" prstMaterial="matte">
              <a:bevelT w="25400" h="55880" prst="softRound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fontAlgn="auto" hangingPunct="1"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TW" altLang="en-US" sz="4000" b="1" kern="0" spc="50" dirty="0" smtClean="0">
                <a:ln w="11430"/>
                <a:solidFill>
                  <a:schemeClr val="accent2">
                    <a:lumMod val="50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勞動部</a:t>
            </a:r>
            <a:endParaRPr lang="en-US" altLang="zh-TW" sz="4000" b="1" kern="0" spc="50" dirty="0" smtClean="0">
              <a:ln w="11430"/>
              <a:solidFill>
                <a:schemeClr val="accent2">
                  <a:lumMod val="5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1115616" y="980728"/>
            <a:ext cx="7128792" cy="2221121"/>
          </a:xfrm>
          <a:prstGeom prst="rect">
            <a:avLst/>
          </a:prstGeom>
          <a:noFill/>
          <a:ln w="73025" cmpd="thickThin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lnSpc>
                <a:spcPts val="8300"/>
              </a:lnSpc>
              <a:defRPr/>
            </a:pP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大專以上畢業生</a:t>
            </a:r>
            <a:endParaRPr lang="en-US" altLang="zh-TW" sz="6000" b="1" spc="50" dirty="0" smtClean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  <a:p>
            <a:pPr algn="ctr">
              <a:lnSpc>
                <a:spcPts val="8300"/>
              </a:lnSpc>
              <a:defRPr/>
            </a:pPr>
            <a:r>
              <a:rPr lang="zh-TW" altLang="en-US" sz="6000" b="1" spc="50" dirty="0" smtClean="0">
                <a:ln w="11430"/>
                <a:solidFill>
                  <a:srgbClr val="00206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ea"/>
                <a:ea typeface="+mj-ea"/>
              </a:rPr>
              <a:t>就業狀況分析</a:t>
            </a:r>
            <a:endParaRPr lang="zh-TW" altLang="en-US" sz="6000" b="1" spc="50" dirty="0">
              <a:ln w="11430"/>
              <a:solidFill>
                <a:srgbClr val="00206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j-ea"/>
              <a:ea typeface="+mj-ea"/>
            </a:endParaRPr>
          </a:p>
        </p:txBody>
      </p:sp>
      <p:pic>
        <p:nvPicPr>
          <p:cNvPr id="9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F855C5E-2D63-49CF-9872-EA6AFC31C926}" type="slidenum">
              <a:rPr lang="en-US" altLang="zh-TW" smtClean="0">
                <a:solidFill>
                  <a:srgbClr val="000000"/>
                </a:solidFill>
              </a:rPr>
              <a:pPr/>
              <a:t>10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0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sp>
        <p:nvSpPr>
          <p:cNvPr id="11" name="Rectangle 33"/>
          <p:cNvSpPr>
            <a:spLocks noChangeArrowheads="1"/>
          </p:cNvSpPr>
          <p:nvPr/>
        </p:nvSpPr>
        <p:spPr bwMode="auto">
          <a:xfrm>
            <a:off x="2198600" y="692120"/>
            <a:ext cx="4745210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之行業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流向（二）</a:t>
            </a:r>
            <a:endParaRPr lang="zh-TW" altLang="en-US" sz="20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9" name="圖表 18"/>
          <p:cNvGraphicFramePr/>
          <p:nvPr/>
        </p:nvGraphicFramePr>
        <p:xfrm>
          <a:off x="-540568" y="3041576"/>
          <a:ext cx="475252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圖表 19"/>
          <p:cNvGraphicFramePr/>
          <p:nvPr/>
        </p:nvGraphicFramePr>
        <p:xfrm>
          <a:off x="3923928" y="2996952"/>
          <a:ext cx="4968552" cy="38610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表格 20"/>
          <p:cNvGraphicFramePr>
            <a:graphicFrameLocks noGrp="1"/>
          </p:cNvGraphicFramePr>
          <p:nvPr/>
        </p:nvGraphicFramePr>
        <p:xfrm>
          <a:off x="2411413" y="1666875"/>
          <a:ext cx="172819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</a:tblGrid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/>
                      <a:r>
                        <a:rPr lang="zh-TW" altLang="en-US" sz="1800" b="1" kern="0" dirty="0" smtClean="0">
                          <a:latin typeface="Arial" pitchFamily="34" charset="0"/>
                          <a:cs typeface="Arial" pitchFamily="34" charset="0"/>
                        </a:rPr>
                        <a:t>批發及零售業</a:t>
                      </a:r>
                      <a:r>
                        <a:rPr lang="en-US" altLang="zh-TW" sz="1800" b="1" kern="1200" dirty="0" smtClean="0">
                          <a:latin typeface="Arial" pitchFamily="34" charset="0"/>
                          <a:cs typeface="Arial" pitchFamily="34" charset="0"/>
                        </a:rPr>
                        <a:t>22.08%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製造業</a:t>
                      </a:r>
                      <a:endParaRPr lang="en-US" altLang="zh-TW" sz="1800" b="1" kern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cs typeface="Arial" pitchFamily="34" charset="0"/>
                        </a:rPr>
                        <a:t>16.95%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0" dirty="0" smtClean="0">
                          <a:latin typeface="Arial" pitchFamily="34" charset="0"/>
                          <a:cs typeface="Arial" pitchFamily="34" charset="0"/>
                        </a:rPr>
                        <a:t>醫療保健及社會工作服務業</a:t>
                      </a:r>
                      <a:r>
                        <a:rPr lang="en-US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13.03%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向右箭號 21"/>
          <p:cNvSpPr/>
          <p:nvPr/>
        </p:nvSpPr>
        <p:spPr>
          <a:xfrm rot="19574247">
            <a:off x="1662113" y="3524250"/>
            <a:ext cx="1038225" cy="576263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6948488" y="1593850"/>
          <a:ext cx="172819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</a:tblGrid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/>
                      <a:r>
                        <a:rPr lang="zh-TW" altLang="en-US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醫療保健及社會工作服務業</a:t>
                      </a:r>
                      <a:r>
                        <a:rPr lang="en-US" altLang="zh-TW" sz="1800" b="1" kern="120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37.15%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批發及零售業</a:t>
                      </a: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17.53%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製造業</a:t>
                      </a:r>
                      <a:endParaRPr lang="en-US" altLang="zh-TW" sz="1800" b="1" kern="0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10.44%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向右箭號 23"/>
          <p:cNvSpPr/>
          <p:nvPr/>
        </p:nvSpPr>
        <p:spPr>
          <a:xfrm rot="19574247">
            <a:off x="6300788" y="3597275"/>
            <a:ext cx="1038225" cy="576263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sp>
        <p:nvSpPr>
          <p:cNvPr id="25" name="文字方塊 24"/>
          <p:cNvSpPr txBox="1"/>
          <p:nvPr/>
        </p:nvSpPr>
        <p:spPr>
          <a:xfrm>
            <a:off x="5292080" y="4509120"/>
            <a:ext cx="208823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>
                <a:solidFill>
                  <a:prstClr val="black"/>
                </a:solidFill>
                <a:effectLst>
                  <a:glow rad="139700">
                    <a:srgbClr val="7598D9">
                      <a:satMod val="175000"/>
                      <a:alpha val="40000"/>
                    </a:srgbClr>
                  </a:glow>
                </a:effectLst>
                <a:latin typeface="微軟正黑體"/>
                <a:ea typeface="微軟正黑體"/>
              </a:rPr>
              <a:t>專科</a:t>
            </a:r>
            <a:endParaRPr lang="en-US" altLang="zh-TW" sz="2000" b="1" dirty="0">
              <a:solidFill>
                <a:prstClr val="black"/>
              </a:solidFill>
              <a:effectLst>
                <a:glow rad="139700">
                  <a:srgbClr val="7598D9">
                    <a:satMod val="175000"/>
                    <a:alpha val="40000"/>
                  </a:srgbClr>
                </a:glow>
              </a:effectLst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已投保人數</a:t>
            </a:r>
            <a:endParaRPr lang="en-US" altLang="zh-TW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6,014</a:t>
            </a:r>
            <a:r>
              <a:rPr lang="zh-TW" altLang="en-US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人</a:t>
            </a: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,100%</a:t>
            </a:r>
            <a:endParaRPr lang="zh-TW" altLang="en-US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683568" y="4509120"/>
            <a:ext cx="208823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>
                <a:solidFill>
                  <a:prstClr val="black"/>
                </a:solidFill>
                <a:effectLst>
                  <a:glow rad="139700">
                    <a:srgbClr val="FE8637">
                      <a:satMod val="175000"/>
                      <a:alpha val="40000"/>
                    </a:srgbClr>
                  </a:glow>
                </a:effectLst>
                <a:latin typeface="微軟正黑體"/>
                <a:ea typeface="微軟正黑體"/>
              </a:rPr>
              <a:t>學士</a:t>
            </a:r>
            <a:endParaRPr lang="en-US" altLang="zh-TW" sz="2000" b="1" dirty="0">
              <a:solidFill>
                <a:prstClr val="black"/>
              </a:solidFill>
              <a:effectLst>
                <a:glow rad="139700">
                  <a:srgbClr val="FE8637">
                    <a:satMod val="175000"/>
                    <a:alpha val="40000"/>
                  </a:srgbClr>
                </a:glow>
              </a:effectLst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已投保人數</a:t>
            </a:r>
            <a:endParaRPr lang="en-US" altLang="zh-TW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97,807</a:t>
            </a:r>
            <a:r>
              <a:rPr lang="zh-TW" altLang="en-US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人</a:t>
            </a: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,100%</a:t>
            </a:r>
            <a:endParaRPr lang="zh-TW" altLang="en-US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</p:txBody>
      </p:sp>
      <p:cxnSp>
        <p:nvCxnSpPr>
          <p:cNvPr id="27" name="直線接點 26"/>
          <p:cNvCxnSpPr/>
          <p:nvPr/>
        </p:nvCxnSpPr>
        <p:spPr>
          <a:xfrm>
            <a:off x="4500563" y="1628775"/>
            <a:ext cx="0" cy="4968875"/>
          </a:xfrm>
          <a:prstGeom prst="line">
            <a:avLst/>
          </a:prstGeom>
          <a:ln cmpd="sng">
            <a:prstDash val="lg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8" name="矩形 27"/>
          <p:cNvSpPr/>
          <p:nvPr/>
        </p:nvSpPr>
        <p:spPr>
          <a:xfrm>
            <a:off x="2987824" y="1196975"/>
            <a:ext cx="2880146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5" name="文字方塊 14"/>
          <p:cNvSpPr txBox="1"/>
          <p:nvPr/>
        </p:nvSpPr>
        <p:spPr>
          <a:xfrm>
            <a:off x="1116013" y="1538288"/>
            <a:ext cx="1152525" cy="522287"/>
          </a:xfrm>
          <a:prstGeom prst="rect">
            <a:avLst/>
          </a:prstGeom>
          <a:solidFill>
            <a:srgbClr val="C00000"/>
          </a:solidFill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學士</a:t>
            </a:r>
          </a:p>
        </p:txBody>
      </p:sp>
      <p:sp>
        <p:nvSpPr>
          <p:cNvPr id="16" name="文字方塊 15"/>
          <p:cNvSpPr txBox="1"/>
          <p:nvPr/>
        </p:nvSpPr>
        <p:spPr>
          <a:xfrm>
            <a:off x="5651500" y="1538288"/>
            <a:ext cx="1152525" cy="522287"/>
          </a:xfrm>
          <a:prstGeom prst="rect">
            <a:avLst/>
          </a:prstGeom>
          <a:solidFill>
            <a:srgbClr val="003366"/>
          </a:solidFill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專科</a:t>
            </a:r>
          </a:p>
        </p:txBody>
      </p:sp>
      <p:pic>
        <p:nvPicPr>
          <p:cNvPr id="17" name="Picture 2" descr="C:\Users\abook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6824" y="116905"/>
            <a:ext cx="1381680" cy="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79512" y="1340768"/>
          <a:ext cx="8856984" cy="54719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14917"/>
                <a:gridCol w="2165038"/>
                <a:gridCol w="708559"/>
                <a:gridCol w="779415"/>
                <a:gridCol w="637703"/>
                <a:gridCol w="708559"/>
                <a:gridCol w="705704"/>
                <a:gridCol w="569701"/>
                <a:gridCol w="566847"/>
                <a:gridCol w="566847"/>
                <a:gridCol w="495991"/>
                <a:gridCol w="637703"/>
              </a:tblGrid>
              <a:tr h="28465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項目別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總計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博士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碩士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學士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專科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86605">
                <a:tc gridSpan="2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結構比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結構比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結構比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結構比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結構比</a:t>
                      </a:r>
                      <a:endParaRPr lang="zh-TW" sz="14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>
                    <a:solidFill>
                      <a:srgbClr val="FED46C"/>
                    </a:solidFill>
                  </a:tcPr>
                </a:tc>
              </a:tr>
              <a:tr h="187675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投保人數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143,890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2,962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37,107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97,807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6,014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公保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11,777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8.18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33.69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9,552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25.74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1.23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0.42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農保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324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0.57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gridSpan="2"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 </a:t>
                      </a: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勞保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131,789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91.59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1,958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66.10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27,467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74.02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96,409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98.57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5,955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99.02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農、林、漁、牧業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674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0.47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0.53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0.76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rowSpan="6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工</a:t>
                      </a:r>
                      <a: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zh-TW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業</a:t>
                      </a:r>
                      <a:endParaRPr lang="zh-TW" sz="14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工業合計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30,438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21.15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16.07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9,621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25.93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19,567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20.01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774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12.87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礦業及土石採取業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2088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製造業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26,513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18.43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453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15.29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8,858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23.87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16,574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16.95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10.44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電力及燃氣供應業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用水供應及污染整治業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291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營造業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3,494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0.57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637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2,712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2.77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rowSpan="1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服</a:t>
                      </a:r>
                      <a: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zh-TW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務</a:t>
                      </a:r>
                      <a: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lang="en-US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</a:br>
                      <a:r>
                        <a:rPr lang="zh-TW" sz="14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業</a:t>
                      </a:r>
                      <a:endParaRPr lang="zh-TW" sz="14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服務業合計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100,646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69.95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1,478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49.90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17,731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47.78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76,304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78.01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5,133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85.35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批發及零售業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26,149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18.17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3.65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3,387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9.13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21,600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22.08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1,054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17.53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運輸及倉儲業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3,231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2.25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0.41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2,643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2.70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住宿及餐飲業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7,351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0.24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0.82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6,551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6.70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8.10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資訊及通訊傳播業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6,023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4.19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1,735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4.68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4,153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金融及保險業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6,379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4.43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0.71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2,117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5.71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4,154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4.25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1.45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不動產業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2,187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253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0.68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1,861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1.13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專業、科學及技術服務業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11,222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7.80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15.63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3,114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8.39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7,488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7.66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157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支援服務業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4,956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3.44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0.61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1.54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4,224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2.36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公共行政及國防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1,396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0.97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0.68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486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1.31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855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0.87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0.58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教育服務業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9,511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6.61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555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18.74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2,350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6.33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6,240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6.38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366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6.09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醫療保健及社會工作服務業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17,215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11.96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6.18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2,057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5.54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12,741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13.03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2,234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37.15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藝術、娛樂及休閒服務業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1,239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0.86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0.14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241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0.65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944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0.97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0.83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其他服務業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3,787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2.63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0.88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1.69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2,850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2.91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283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4.71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  <a:tr h="187675">
                <a:tc grid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其他</a:t>
                      </a: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lang="zh-TW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無法對應行業別</a:t>
                      </a: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)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0.02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 </a:t>
                      </a:r>
                      <a:endParaRPr lang="zh-TW" sz="1300" b="1" kern="10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0.00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300" b="1" kern="0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0.03 </a:t>
                      </a:r>
                      <a:endParaRPr lang="zh-TW" sz="1300" b="1" kern="100" dirty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10917" marR="10917" marT="0" marB="0" anchor="b"/>
                </a:tc>
              </a:tr>
            </a:tbl>
          </a:graphicData>
        </a:graphic>
      </p:graphicFrame>
      <p:sp>
        <p:nvSpPr>
          <p:cNvPr id="13" name="矩形 12"/>
          <p:cNvSpPr/>
          <p:nvPr/>
        </p:nvSpPr>
        <p:spPr>
          <a:xfrm>
            <a:off x="3275856" y="1115259"/>
            <a:ext cx="5688632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日                                  單位：人、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%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                            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4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auto">
          <a:xfrm>
            <a:off x="1259632" y="692696"/>
            <a:ext cx="6540573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學年度大專以上畢業生畢業一年後各類保險投保人數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6824" y="116905"/>
            <a:ext cx="1381680" cy="4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539750" y="1295400"/>
          <a:ext cx="7991475" cy="54133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93725"/>
                <a:gridCol w="2141538"/>
                <a:gridCol w="1081087"/>
                <a:gridCol w="1150938"/>
                <a:gridCol w="936625"/>
                <a:gridCol w="1008062"/>
                <a:gridCol w="1079500"/>
              </a:tblGrid>
              <a:tr h="333375">
                <a:tc gridSpan="2"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項目別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總計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博士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碩士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學士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專科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92088">
                <a:tc gridSpan="2"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  </a:t>
                      </a: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勞</a:t>
                      </a:r>
                      <a:r>
                        <a:rPr kumimoji="0" lang="zh-TW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退</a:t>
                      </a: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總計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31,556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65,145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44,910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27,322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28,047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gridSpan="2"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農、林、漁、牧業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24,148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33,836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22,177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20,153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rowSpan="5"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工</a:t>
                      </a:r>
                      <a: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kumimoji="0" 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礦業及土石採取業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34,412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27,955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016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製造業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35,194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68,221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48,213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27,361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26,839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26352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電力及燃氣供應業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45,389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52,110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39,477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41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用水供應及污染整治業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29,074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40,025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26,168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29,577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營造業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28,193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69,453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40,026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25,329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25,680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rowSpan="13"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服</a:t>
                      </a: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務</a:t>
                      </a:r>
                      <a: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kumimoji="0" lang="en-US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kumimoji="0" 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業</a:t>
                      </a:r>
                      <a:endParaRPr kumimoji="0" 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批發及零售業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27,483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61,611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43,198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24,938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24,701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運輸及倉儲業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32,415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57,850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44,853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30,222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33,008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住宿及餐飲業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24,662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33,910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24,260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24,172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資訊及通訊傳播業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33,129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66,473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44,762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27,985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27,356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金融及保險業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39,980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89,225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53,848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32,724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33,318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不動產業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26,679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…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41,606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24,667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24,246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397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專業、科學及技術服務業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32,438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64,820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42,685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26,360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24,619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支援服務業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26,521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69,092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38,970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24,820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23,124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公共行政及國防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30,437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47,553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37,926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27,135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25,579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教育服務業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28,257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58,640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35,936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23,713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22,982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841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醫療保健及社會工作服務業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35,364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81,575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43,471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34,421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31,484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38417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藝術、娛樂及休閒服務業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27,096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34,756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25,730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27,068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31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其他服務業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27,642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56,138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36,470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25,448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24,348</a:t>
                      </a:r>
                      <a:endParaRPr kumimoji="0" lang="zh-TW" altLang="zh-TW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</a:tr>
              <a:tr h="192088">
                <a:tc gridSpan="2">
                  <a:txBody>
                    <a:bodyPr/>
                    <a:lstStyle/>
                    <a:p>
                      <a:pPr marL="79375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其他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無法對應行業別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24,712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24,712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9375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kumimoji="0" lang="zh-TW" alt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92088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說明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:</a:t>
                      </a:r>
                      <a:r>
                        <a:rPr kumimoji="0" lang="zh-TW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全時工作者有勞退提繳工資不及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r>
                        <a:rPr kumimoji="0" lang="zh-TW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人者以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”…”</a:t>
                      </a:r>
                      <a:r>
                        <a:rPr kumimoji="0" lang="zh-TW" altLang="en-US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表示</a:t>
                      </a:r>
                      <a:r>
                        <a:rPr kumimoji="0" lang="en-US" alt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r>
                        <a:rPr kumimoji="0" lang="zh-TW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kumimoji="0" lang="zh-TW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11275" marR="11275" marT="0" marB="0" anchor="ctr" horzOverflow="overflow"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620303" y="498668"/>
            <a:ext cx="7822975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畢業一年後全時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工作者各行業勞退提繳工資</a:t>
            </a:r>
            <a:endParaRPr lang="zh-TW" altLang="en-US" sz="2000" b="1" kern="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  <a:cs typeface="新細明體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2771800" y="1052513"/>
            <a:ext cx="5833243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             </a:t>
            </a: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                       </a:t>
            </a:r>
            <a:r>
              <a:rPr lang="zh-TW" altLang="zh-TW" sz="1600" b="1" kern="0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單位：</a:t>
            </a:r>
            <a:r>
              <a:rPr lang="zh-TW" altLang="en-US" sz="1600" b="1" kern="0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元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4727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8669338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B279787-35C9-4C8C-A27E-A104841429CA}" type="slidenum">
              <a:rPr lang="en-US" altLang="zh-TW" sz="1000" smtClean="0">
                <a:solidFill>
                  <a:srgbClr val="000000"/>
                </a:solidFill>
                <a:latin typeface="Arial" pitchFamily="34" charset="0"/>
              </a:rPr>
              <a:pPr/>
              <a:t>12</a:t>
            </a:fld>
            <a:endParaRPr lang="en-US" altLang="zh-TW" sz="1000" smtClean="0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2C59B-6248-479C-A1EB-623840119819}" type="slidenum">
              <a:rPr lang="en-US" altLang="zh-TW" smtClean="0">
                <a:solidFill>
                  <a:schemeClr val="tx1"/>
                </a:solidFill>
              </a:rPr>
              <a:pPr>
                <a:defRPr/>
              </a:pPr>
              <a:t>13</a:t>
            </a:fld>
            <a:endParaRPr lang="en-US" altLang="zh-TW">
              <a:solidFill>
                <a:schemeClr val="tx1"/>
              </a:solidFill>
            </a:endParaRPr>
          </a:p>
        </p:txBody>
      </p:sp>
      <p:pic>
        <p:nvPicPr>
          <p:cNvPr id="5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  <a:endParaRPr kumimoji="0" lang="en-US" altLang="zh-TW" sz="3500" b="1" dirty="0" smtClean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微軟正黑體"/>
            </a:endParaRPr>
          </a:p>
        </p:txBody>
      </p:sp>
      <p:graphicFrame>
        <p:nvGraphicFramePr>
          <p:cNvPr id="7" name="圖表 6"/>
          <p:cNvGraphicFramePr/>
          <p:nvPr/>
        </p:nvGraphicFramePr>
        <p:xfrm>
          <a:off x="179512" y="2465512"/>
          <a:ext cx="568863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1835696" y="4293096"/>
            <a:ext cx="208823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>
                <a:solidFill>
                  <a:prstClr val="black"/>
                </a:solidFill>
                <a:effectLst>
                  <a:glow rad="139700">
                    <a:srgbClr val="FE8637">
                      <a:satMod val="175000"/>
                      <a:alpha val="40000"/>
                    </a:srgbClr>
                  </a:glow>
                </a:effectLst>
                <a:latin typeface="微軟正黑體"/>
                <a:ea typeface="微軟正黑體"/>
              </a:rPr>
              <a:t>學士</a:t>
            </a:r>
            <a:endParaRPr lang="en-US" altLang="zh-TW" sz="2000" b="1" dirty="0">
              <a:solidFill>
                <a:prstClr val="black"/>
              </a:solidFill>
              <a:effectLst>
                <a:glow rad="139700">
                  <a:srgbClr val="FE8637">
                    <a:satMod val="175000"/>
                    <a:alpha val="40000"/>
                  </a:srgbClr>
                </a:glow>
              </a:effectLst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已投保人數</a:t>
            </a:r>
            <a:endParaRPr lang="en-US" altLang="zh-TW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en-US" altLang="zh-TW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97,807</a:t>
            </a:r>
            <a:r>
              <a:rPr lang="zh-TW" altLang="en-US" sz="1400" b="1" dirty="0" smtClean="0">
                <a:solidFill>
                  <a:prstClr val="black"/>
                </a:solidFill>
                <a:latin typeface="微軟正黑體"/>
                <a:ea typeface="微軟正黑體"/>
              </a:rPr>
              <a:t>人</a:t>
            </a: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,100%</a:t>
            </a:r>
            <a:endParaRPr lang="zh-TW" altLang="en-US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1979365" y="1666875"/>
          <a:ext cx="1728192" cy="1104122"/>
        </p:xfrm>
        <a:graphic>
          <a:graphicData uri="http://schemas.openxmlformats.org/drawingml/2006/table">
            <a:tbl>
              <a:tblPr firstRow="1" bandRow="1"/>
              <a:tblGrid>
                <a:gridCol w="1728192"/>
              </a:tblGrid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服務業</a:t>
                      </a: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78.01%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/>
                    </a:solidFill>
                  </a:tcPr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工業</a:t>
                      </a: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20.01%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向右箭號 7"/>
          <p:cNvSpPr/>
          <p:nvPr/>
        </p:nvSpPr>
        <p:spPr>
          <a:xfrm rot="17068725">
            <a:off x="1915925" y="2934160"/>
            <a:ext cx="1038225" cy="576263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sp>
        <p:nvSpPr>
          <p:cNvPr id="13" name="向右箭號 12"/>
          <p:cNvSpPr/>
          <p:nvPr/>
        </p:nvSpPr>
        <p:spPr>
          <a:xfrm>
            <a:off x="3780484" y="1628601"/>
            <a:ext cx="1038225" cy="576263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/>
        </p:nvGraphicFramePr>
        <p:xfrm>
          <a:off x="4932040" y="1628800"/>
          <a:ext cx="3096344" cy="2194560"/>
        </p:xfrm>
        <a:graphic>
          <a:graphicData uri="http://schemas.openxmlformats.org/drawingml/2006/table">
            <a:tbl>
              <a:tblPr firstRow="1" bandRow="1"/>
              <a:tblGrid>
                <a:gridCol w="1548172"/>
                <a:gridCol w="1548172"/>
              </a:tblGrid>
              <a:tr h="320040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/>
                      <a:r>
                        <a:rPr lang="zh-TW" altLang="en-US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批發及零售業</a:t>
                      </a:r>
                      <a:endParaRPr lang="en-US" altLang="zh-TW" sz="1800" b="1" kern="0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21,600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人</a:t>
                      </a: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24,938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元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住宿及餐飲業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>
                        <a:tint val="40000"/>
                      </a:srgb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6,551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人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24,260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元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20040">
                <a:tc grid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zh-TW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Arial" pitchFamily="34" charset="0"/>
                          <a:cs typeface="Arial" pitchFamily="34" charset="0"/>
                        </a:rPr>
                        <a:t>教育服務業</a:t>
                      </a:r>
                      <a:endParaRPr kumimoji="0" lang="zh-TW" altLang="zh-TW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b="1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5CD2D">
                        <a:tint val="20000"/>
                      </a:srgb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6,240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人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23,713</a:t>
                      </a:r>
                      <a:r>
                        <a:rPr lang="zh-TW" altLang="en-US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元</a:t>
                      </a:r>
                      <a:endParaRPr lang="en-US" altLang="zh-TW" b="1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矩形 14"/>
          <p:cNvSpPr/>
          <p:nvPr/>
        </p:nvSpPr>
        <p:spPr>
          <a:xfrm>
            <a:off x="2398693" y="1187460"/>
            <a:ext cx="87716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b="1" dirty="0" smtClean="0">
                <a:solidFill>
                  <a:schemeClr val="bg1"/>
                </a:solidFill>
                <a:ea typeface="微軟正黑體" pitchFamily="34" charset="-120"/>
                <a:cs typeface="Arial" pitchFamily="34" charset="0"/>
              </a:rPr>
              <a:t>結構比</a:t>
            </a:r>
            <a:endParaRPr kumimoji="0" lang="zh-TW" altLang="en-US" b="1" dirty="0">
              <a:solidFill>
                <a:schemeClr val="bg1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860032" y="1187460"/>
            <a:ext cx="316835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fontAlgn="auto">
              <a:spcBef>
                <a:spcPts val="0"/>
              </a:spcBef>
              <a:spcAft>
                <a:spcPts val="0"/>
              </a:spcAft>
            </a:pPr>
            <a:r>
              <a:rPr kumimoji="0" lang="en-US" altLang="zh-TW" b="1" dirty="0" smtClean="0">
                <a:solidFill>
                  <a:schemeClr val="bg1"/>
                </a:solidFill>
                <a:ea typeface="微軟正黑體" pitchFamily="34" charset="-120"/>
                <a:cs typeface="Arial" pitchFamily="34" charset="0"/>
              </a:rPr>
              <a:t> </a:t>
            </a:r>
            <a:r>
              <a:rPr kumimoji="0" lang="zh-TW" altLang="en-US" b="1" dirty="0" smtClean="0">
                <a:solidFill>
                  <a:schemeClr val="bg1"/>
                </a:solidFill>
                <a:ea typeface="微軟正黑體" pitchFamily="34" charset="-120"/>
                <a:cs typeface="Arial" pitchFamily="34" charset="0"/>
              </a:rPr>
              <a:t>低薪且投保人數較多的行業</a:t>
            </a:r>
            <a:endParaRPr kumimoji="0" lang="zh-TW" altLang="en-US" b="1" dirty="0">
              <a:solidFill>
                <a:schemeClr val="bg1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347864" y="755219"/>
            <a:ext cx="2592238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35498" y="1387886"/>
          <a:ext cx="9040265" cy="520946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33689"/>
                <a:gridCol w="358622"/>
                <a:gridCol w="518008"/>
                <a:gridCol w="478162"/>
                <a:gridCol w="610984"/>
                <a:gridCol w="531291"/>
                <a:gridCol w="610984"/>
                <a:gridCol w="513264"/>
                <a:gridCol w="549318"/>
                <a:gridCol w="518009"/>
                <a:gridCol w="584419"/>
                <a:gridCol w="500422"/>
                <a:gridCol w="536358"/>
                <a:gridCol w="483638"/>
                <a:gridCol w="578180"/>
                <a:gridCol w="434488"/>
                <a:gridCol w="514530"/>
                <a:gridCol w="385899"/>
              </a:tblGrid>
              <a:tr h="319909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畢業</a:t>
                      </a:r>
                      <a:endParaRPr lang="zh-TW" sz="1200" b="1" kern="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學年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 smtClean="0">
                          <a:latin typeface="Arial" pitchFamily="34" charset="0"/>
                          <a:cs typeface="Arial" pitchFamily="34" charset="0"/>
                        </a:rPr>
                        <a:t>年</a:t>
                      </a:r>
                      <a:endParaRPr lang="en-US" altLang="zh-TW" sz="1400" b="1" kern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400" b="1" kern="0" dirty="0" smtClean="0">
                          <a:latin typeface="Arial" pitchFamily="34" charset="0"/>
                          <a:cs typeface="Arial" pitchFamily="34" charset="0"/>
                        </a:rPr>
                        <a:t>底</a:t>
                      </a:r>
                      <a:endParaRPr lang="zh-TW" sz="14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博士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碩士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學士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專科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23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歲</a:t>
                      </a:r>
                      <a:endParaRPr lang="zh-TW" sz="1200" b="1" kern="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以下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歲及</a:t>
                      </a:r>
                      <a:endParaRPr lang="zh-TW" sz="1200" b="1" kern="100" dirty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以上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ED46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日間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在職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日間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進修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日間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進修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9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　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082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TW" sz="1200" b="1" kern="0" dirty="0">
                          <a:latin typeface="Arial" pitchFamily="34" charset="0"/>
                          <a:cs typeface="Arial" pitchFamily="34" charset="0"/>
                        </a:rPr>
                        <a:t>較畢業第一年工資增減</a:t>
                      </a: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03215">
                <a:tc rowSpan="4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99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59,318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71,231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38,395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59,914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25,246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28,530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24,169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25,364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61,848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4.27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74,523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4.62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40,496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5.47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62,335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4.04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27,304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8.15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29,388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3.01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27,674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14.50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27,027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6.56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64,480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8.70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78,583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10.32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42,984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11.95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64,611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7.84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30,087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19.18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30,755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7.80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29,618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22.55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28,363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11.82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69,409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17.01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79,222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11.22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45,829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19.36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66,679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11.29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33,151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31.31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32,258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13.07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32,125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32.92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29,603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16.71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rgbClr val="EBB391"/>
                    </a:solidFill>
                  </a:tcPr>
                </a:tc>
              </a:tr>
              <a:tr h="403215">
                <a:tc rowSpan="3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58,729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72,509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38,173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58,937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25,248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28,284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25,235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25,961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61,745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5.14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74,669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2.98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40,492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6.07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61,406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4.19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27,404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8.54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29,104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2.90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29,119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15.39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27,675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6.60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64,633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10.05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76,240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5.15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43,032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12.73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63,415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7.60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30,268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19.88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30,691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8.51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30,305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20.09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28,822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11.02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03215">
                <a:tc rowSpan="2"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Arial" pitchFamily="34" charset="0"/>
                          <a:cs typeface="Arial" pitchFamily="34" charset="0"/>
                        </a:rPr>
                        <a:t>101</a:t>
                      </a:r>
                      <a:endParaRPr lang="zh-TW" sz="1200" b="1" kern="10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58,388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74,823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38,880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60,326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26,032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28,743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26,992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26,579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03215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103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62,583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7.18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77,178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3.15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41,851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7.64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62,365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3.38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28,299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8.71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29,633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3.10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30,855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14.31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28,295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0" spc="-60" baseline="0" dirty="0">
                          <a:latin typeface="Arial" pitchFamily="34" charset="0"/>
                          <a:cs typeface="Arial" pitchFamily="34" charset="0"/>
                        </a:rPr>
                        <a:t>6.46</a:t>
                      </a:r>
                      <a:endParaRPr lang="zh-TW" sz="1200" b="1" kern="100" spc="-60" baseline="0" dirty="0">
                        <a:latin typeface="Arial" pitchFamily="34" charset="0"/>
                        <a:ea typeface="新細明體"/>
                        <a:cs typeface="Arial" pitchFamily="34" charset="0"/>
                      </a:endParaRPr>
                    </a:p>
                  </a:txBody>
                  <a:tcPr marL="5811" marR="5811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矩形 7"/>
          <p:cNvSpPr/>
          <p:nvPr/>
        </p:nvSpPr>
        <p:spPr>
          <a:xfrm>
            <a:off x="7898540" y="1104999"/>
            <a:ext cx="110158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單位</a:t>
            </a:r>
            <a:r>
              <a:rPr kumimoji="0" lang="en-US" altLang="zh-TW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:</a:t>
            </a:r>
            <a:r>
              <a:rPr kumimoji="0" lang="zh-TW" altLang="en-US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元、</a:t>
            </a:r>
            <a:r>
              <a:rPr kumimoji="0" lang="en-US" altLang="zh-TW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%</a:t>
            </a:r>
            <a:endParaRPr kumimoji="0" lang="zh-TW" altLang="en-US" sz="1400" b="1" kern="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10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8669338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B279787-35C9-4C8C-A27E-A104841429CA}" type="slidenum">
              <a:rPr lang="en-US" altLang="zh-TW" smtClean="0">
                <a:solidFill>
                  <a:srgbClr val="000000"/>
                </a:solidFill>
              </a:rPr>
              <a:pPr/>
              <a:t>14</a:t>
            </a:fld>
            <a:endParaRPr lang="en-US" altLang="zh-TW" dirty="0" smtClean="0">
              <a:solidFill>
                <a:srgbClr val="000000"/>
              </a:solidFill>
            </a:endParaRPr>
          </a:p>
        </p:txBody>
      </p:sp>
      <p:pic>
        <p:nvPicPr>
          <p:cNvPr id="12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  <a:endParaRPr kumimoji="0" lang="en-US" altLang="zh-TW" sz="3500" b="1" dirty="0" smtClean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微軟正黑體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090615" y="2996952"/>
            <a:ext cx="1091821" cy="1584176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7191584" y="2996952"/>
            <a:ext cx="1024368" cy="1584176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2893326" y="2996952"/>
            <a:ext cx="1146412" cy="1584176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755576" y="2996952"/>
            <a:ext cx="1008112" cy="1584176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4" name="Rectangle 33"/>
          <p:cNvSpPr>
            <a:spLocks noChangeArrowheads="1"/>
          </p:cNvSpPr>
          <p:nvPr/>
        </p:nvSpPr>
        <p:spPr bwMode="auto">
          <a:xfrm>
            <a:off x="1119099" y="724634"/>
            <a:ext cx="6699270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99-101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學年大專畢業生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之勞保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全時工作者勞退提繳工資</a:t>
            </a:r>
            <a:endParaRPr lang="zh-TW" altLang="en-US" sz="2000" b="1" kern="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  <a:cs typeface="新細明體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8669338" y="6408738"/>
            <a:ext cx="366712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B279787-35C9-4C8C-A27E-A104841429CA}" type="slidenum">
              <a:rPr lang="en-US" altLang="zh-TW" sz="1000" smtClean="0">
                <a:solidFill>
                  <a:srgbClr val="000000"/>
                </a:solidFill>
                <a:latin typeface="Arial" pitchFamily="34" charset="0"/>
              </a:rPr>
              <a:pPr/>
              <a:t>15</a:t>
            </a:fld>
            <a:endParaRPr lang="en-US" altLang="zh-TW" sz="1000" dirty="0" smtClean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619672" y="836712"/>
            <a:ext cx="5835252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 </a:t>
            </a:r>
            <a:r>
              <a:rPr lang="en-US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學年度大專畢業生畢業後找到第一份工作期間</a:t>
            </a:r>
            <a:endParaRPr lang="en-US" altLang="zh-TW" sz="2000" b="1" kern="0" dirty="0" smtClean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  <a:cs typeface="新細明體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3131840" y="1412776"/>
            <a:ext cx="57583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07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</a:t>
            </a:r>
            <a:r>
              <a:rPr lang="en-US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                                 </a:t>
            </a:r>
            <a:r>
              <a:rPr lang="zh-TW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單位：</a:t>
            </a: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人</a:t>
            </a:r>
            <a:r>
              <a:rPr lang="zh-TW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、</a:t>
            </a: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endParaRPr kumimoji="0" lang="zh-TW" altLang="en-US" sz="1600" b="1" kern="10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pic>
        <p:nvPicPr>
          <p:cNvPr id="10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23529" y="1844824"/>
          <a:ext cx="8640959" cy="4392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46578"/>
                <a:gridCol w="998634"/>
                <a:gridCol w="998634"/>
                <a:gridCol w="998634"/>
                <a:gridCol w="1151203"/>
                <a:gridCol w="1202064"/>
                <a:gridCol w="998634"/>
                <a:gridCol w="1146578"/>
              </a:tblGrid>
              <a:tr h="914029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項目別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立即就業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個月內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含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超過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個月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~6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個月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內</a:t>
                      </a:r>
                      <a:endParaRPr lang="en-US" altLang="zh-TW" sz="1600" b="1" u="none" strike="noStrike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en-US" altLang="zh-TW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含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超過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個月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~9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個月內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含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超過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個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月以上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5A160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平均尋職期間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月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5A160B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總計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131,789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58,000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44,265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14,435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6,730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8,359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1.94</a:t>
                      </a:r>
                      <a:endParaRPr kumimoji="0" lang="en-US" altLang="zh-TW" sz="1600" b="1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100.00 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44.01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33.59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10.95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5.11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6.34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kumimoji="0" lang="en-US" altLang="zh-TW" sz="1600" b="1" u="none" strike="noStrike" kern="1200" dirty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41634">
                <a:tc gridSpan="8">
                  <a:txBody>
                    <a:bodyPr/>
                    <a:lstStyle/>
                    <a:p>
                      <a:pPr algn="l" fontAlgn="ctr"/>
                      <a:r>
                        <a:rPr kumimoji="0" lang="zh-TW" altLang="en-US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性別</a:t>
                      </a: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EBA7A8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男性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50.81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20.38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11.83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11.10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2.48 </a:t>
                      </a:r>
                    </a:p>
                  </a:txBody>
                  <a:tcPr marL="9525" marR="9525" marT="9525" marB="0" anchor="ctr"/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女性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41.27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38.91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10.60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4.80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4.43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1.72 </a:t>
                      </a:r>
                    </a:p>
                  </a:txBody>
                  <a:tcPr marL="9525" marR="9525" marT="9525" marB="0" anchor="ctr"/>
                </a:tc>
              </a:tr>
              <a:tr h="403749">
                <a:tc gridSpan="8">
                  <a:txBody>
                    <a:bodyPr/>
                    <a:lstStyle/>
                    <a:p>
                      <a:pPr algn="l" fontAlgn="ctr"/>
                      <a:r>
                        <a:rPr kumimoji="0" lang="zh-TW" altLang="en-US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學歷別</a:t>
                      </a: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8898C3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博士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58.02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20.53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10.93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3.37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7.15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1.84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碩士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50.18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23.80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13.95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5.34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6.73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2.10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學士 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41.79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36.55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10.27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5.12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6.27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1.91 </a:t>
                      </a:r>
                    </a:p>
                  </a:txBody>
                  <a:tcPr marL="9525" marR="9525" marT="9525" marB="0" anchor="ctr">
                    <a:solidFill>
                      <a:srgbClr val="D7DDEB"/>
                    </a:solidFill>
                  </a:tcPr>
                </a:tc>
              </a:tr>
              <a:tr h="341634">
                <a:tc>
                  <a:txBody>
                    <a:bodyPr/>
                    <a:lstStyle/>
                    <a:p>
                      <a:pPr indent="457200" algn="l" fontAlgn="ctr"/>
                      <a:r>
                        <a:rPr lang="zh-TW" altLang="en-US" sz="1600" b="1" u="none" strike="noStrike" dirty="0">
                          <a:latin typeface="Arial" pitchFamily="34" charset="0"/>
                          <a:cs typeface="Arial" pitchFamily="34" charset="0"/>
                        </a:rPr>
                        <a:t>專科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</a:txBody>
                  <a:tcPr marL="8692" marR="8692" marT="8692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100.00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46.85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35.10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8.23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4.33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5.49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kumimoji="0" lang="en-US" altLang="zh-TW" sz="1600" b="1" u="none" strike="noStrike" kern="1200" dirty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1.78 </a:t>
                      </a:r>
                    </a:p>
                  </a:txBody>
                  <a:tcPr marL="9525" marR="9525" marT="9525" marB="0" anchor="ctr">
                    <a:solidFill>
                      <a:srgbClr val="B0BAD7"/>
                    </a:solidFill>
                  </a:tcPr>
                </a:tc>
              </a:tr>
            </a:tbl>
          </a:graphicData>
        </a:graphic>
      </p:graphicFrame>
      <p:sp>
        <p:nvSpPr>
          <p:cNvPr id="16" name="矩形 15"/>
          <p:cNvSpPr/>
          <p:nvPr/>
        </p:nvSpPr>
        <p:spPr>
          <a:xfrm>
            <a:off x="2483768" y="1844824"/>
            <a:ext cx="2016224" cy="1584176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847463" y="1844824"/>
            <a:ext cx="1146412" cy="1224136"/>
          </a:xfrm>
          <a:prstGeom prst="rect">
            <a:avLst/>
          </a:prstGeom>
          <a:noFill/>
          <a:ln w="5080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79512" y="6237312"/>
            <a:ext cx="89644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1600" b="1" dirty="0" smtClean="0">
                <a:ea typeface="+mn-ea"/>
                <a:cs typeface="Arial" pitchFamily="34" charset="0"/>
              </a:rPr>
              <a:t>說明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:1.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男性服役期間不列計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.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    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2.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找到第一份工作期間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: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以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102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年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7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+mn-ea"/>
                <a:cs typeface="Arial" pitchFamily="34" charset="0"/>
              </a:rPr>
              <a:t>1</a:t>
            </a:r>
            <a:r>
              <a:rPr lang="zh-TW" altLang="en-US" sz="1600" b="1" dirty="0" smtClean="0">
                <a:ea typeface="+mn-ea"/>
                <a:cs typeface="Arial" pitchFamily="34" charset="0"/>
              </a:rPr>
              <a:t>日起算至找到第一份工作期間</a:t>
            </a:r>
            <a:endParaRPr lang="zh-TW" altLang="en-US" sz="1600" b="1" dirty="0">
              <a:ea typeface="+mn-ea"/>
              <a:cs typeface="Arial" pitchFamily="34" charset="0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7878698" y="3789040"/>
            <a:ext cx="1115177" cy="720080"/>
          </a:xfrm>
          <a:prstGeom prst="rect">
            <a:avLst/>
          </a:prstGeom>
          <a:noFill/>
          <a:ln w="50800" cmpd="sng"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+mj-ea"/>
                <a:cs typeface="+mj-cs"/>
              </a:rPr>
              <a:t>三、分析結果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813882" y="1052483"/>
            <a:ext cx="5514651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未</a:t>
            </a:r>
            <a:r>
              <a:rPr lang="zh-TW" altLang="en-US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投保者基本特性（一）</a:t>
            </a:r>
            <a:endParaRPr lang="zh-TW" altLang="en-US" sz="20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132138" y="1557338"/>
            <a:ext cx="2735262" cy="2968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graphicFrame>
        <p:nvGraphicFramePr>
          <p:cNvPr id="9" name="圖表 8"/>
          <p:cNvGraphicFramePr/>
          <p:nvPr/>
        </p:nvGraphicFramePr>
        <p:xfrm>
          <a:off x="-252536" y="2420888"/>
          <a:ext cx="5442198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圖表 9"/>
          <p:cNvGraphicFramePr/>
          <p:nvPr/>
        </p:nvGraphicFramePr>
        <p:xfrm>
          <a:off x="3131840" y="2420888"/>
          <a:ext cx="662473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8135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441B859-FF12-40B0-B2BE-0E2477C0B9E6}" type="slidenum">
              <a:rPr lang="en-US" altLang="zh-TW" smtClean="0">
                <a:solidFill>
                  <a:srgbClr val="000000"/>
                </a:solidFill>
              </a:rPr>
              <a:pPr/>
              <a:t>16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pic>
        <p:nvPicPr>
          <p:cNvPr id="8" name="Picture 2" descr="C:\Users\abook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文字方塊 10"/>
          <p:cNvSpPr txBox="1"/>
          <p:nvPr/>
        </p:nvSpPr>
        <p:spPr>
          <a:xfrm>
            <a:off x="5148064" y="1907540"/>
            <a:ext cx="3960440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r"/>
            <a:r>
              <a:rPr lang="en-US" altLang="zh-TW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23~25</a:t>
            </a:r>
            <a:r>
              <a:rPr lang="zh-TW" altLang="en-US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歲合計</a:t>
            </a:r>
            <a:r>
              <a:rPr lang="en-US" altLang="zh-TW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43,576</a:t>
            </a:r>
            <a:r>
              <a:rPr lang="zh-TW" altLang="en-US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人，占</a:t>
            </a:r>
            <a:r>
              <a:rPr lang="en-US" altLang="zh-TW" b="1" dirty="0" smtClean="0">
                <a:latin typeface="Arial" pitchFamily="34" charset="0"/>
                <a:ea typeface="微軟正黑體" pitchFamily="34" charset="-120"/>
                <a:cs typeface="Arial" pitchFamily="34" charset="0"/>
              </a:rPr>
              <a:t>70.01%</a:t>
            </a:r>
            <a:endParaRPr lang="zh-TW" altLang="en-US" b="1" dirty="0">
              <a:latin typeface="Arial" pitchFamily="34" charset="0"/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1043608" y="1988840"/>
            <a:ext cx="2736304" cy="461665"/>
          </a:xfrm>
          <a:prstGeom prst="rect">
            <a:avLst/>
          </a:prstGeom>
          <a:solidFill>
            <a:srgbClr val="FFCC00"/>
          </a:solidFill>
          <a:ln w="55000" cap="flat" cmpd="thickThin" algn="ctr">
            <a:solidFill>
              <a:srgbClr val="FE8637">
                <a:shade val="50000"/>
              </a:srgbClr>
            </a:solidFill>
            <a:prstDash val="solid"/>
          </a:ln>
          <a:effectLst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1" i="0" u="none" strike="noStrike" kern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ea typeface="微軟正黑體"/>
                <a:cs typeface="Arial" pitchFamily="34" charset="0"/>
              </a:rPr>
              <a:t>未投保者</a:t>
            </a:r>
            <a:r>
              <a:rPr kumimoji="0" lang="en-US" altLang="zh-TW" sz="2400" b="1" i="0" u="none" strike="noStrike" kern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ea typeface="微軟正黑體"/>
                <a:cs typeface="Arial" pitchFamily="34" charset="0"/>
              </a:rPr>
              <a:t>62,242</a:t>
            </a:r>
            <a:r>
              <a:rPr kumimoji="0" lang="zh-TW" altLang="en-US" sz="2400" b="1" i="0" u="none" strike="noStrike" kern="0" normalizeH="0" baseline="0" noProof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LnTx/>
                <a:uFillTx/>
                <a:ea typeface="微軟正黑體"/>
                <a:cs typeface="Arial" pitchFamily="34" charset="0"/>
              </a:rPr>
              <a:t>人</a:t>
            </a:r>
            <a:endParaRPr kumimoji="0" lang="zh-TW" altLang="en-US" sz="2400" b="1" i="0" u="none" strike="noStrike" kern="0" normalizeH="0" baseline="0" noProof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LnTx/>
              <a:uFillTx/>
              <a:ea typeface="微軟正黑體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圖表 9"/>
          <p:cNvGraphicFramePr/>
          <p:nvPr/>
        </p:nvGraphicFramePr>
        <p:xfrm>
          <a:off x="4211960" y="1124744"/>
          <a:ext cx="4572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" name="文字方塊 15"/>
          <p:cNvSpPr txBox="1"/>
          <p:nvPr/>
        </p:nvSpPr>
        <p:spPr>
          <a:xfrm>
            <a:off x="8172400" y="1857598"/>
            <a:ext cx="971600" cy="923330"/>
          </a:xfrm>
          <a:prstGeom prst="rect">
            <a:avLst/>
          </a:prstGeom>
          <a:solidFill>
            <a:srgbClr val="FFCC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b="1" dirty="0" smtClean="0">
                <a:ea typeface="微軟正黑體" pitchFamily="34" charset="-120"/>
                <a:cs typeface="Arial" pitchFamily="34" charset="0"/>
              </a:rPr>
              <a:t>六都</a:t>
            </a:r>
            <a:endParaRPr lang="en-US" altLang="zh-TW" b="1" dirty="0" smtClean="0">
              <a:ea typeface="微軟正黑體" pitchFamily="34" charset="-120"/>
              <a:cs typeface="Arial" pitchFamily="34" charset="0"/>
            </a:endParaRPr>
          </a:p>
          <a:p>
            <a:pPr algn="ctr"/>
            <a:r>
              <a:rPr lang="zh-TW" altLang="en-US" b="1" dirty="0" smtClean="0">
                <a:ea typeface="微軟正黑體" pitchFamily="34" charset="-120"/>
                <a:cs typeface="Arial" pitchFamily="34" charset="0"/>
              </a:rPr>
              <a:t>合計</a:t>
            </a:r>
            <a:r>
              <a:rPr lang="en-US" altLang="zh-TW" b="1" dirty="0" smtClean="0">
                <a:ea typeface="微軟正黑體" pitchFamily="34" charset="-120"/>
                <a:cs typeface="Arial" pitchFamily="34" charset="0"/>
              </a:rPr>
              <a:t>70.62%</a:t>
            </a:r>
            <a:endParaRPr lang="zh-TW" altLang="en-US" b="1" dirty="0"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+mj-ea"/>
                <a:cs typeface="+mj-cs"/>
              </a:rPr>
              <a:t>三、分析結果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1813882" y="765145"/>
            <a:ext cx="5514651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 smtClean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未</a:t>
            </a:r>
            <a:r>
              <a:rPr lang="zh-TW" altLang="en-US" sz="2000" b="1" kern="0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投保者基本特性（二）</a:t>
            </a:r>
            <a:endParaRPr lang="zh-TW" altLang="en-US" sz="2000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47864" y="1268413"/>
            <a:ext cx="2592238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graphicFrame>
        <p:nvGraphicFramePr>
          <p:cNvPr id="9" name="圖表 8"/>
          <p:cNvGraphicFramePr/>
          <p:nvPr/>
        </p:nvGraphicFramePr>
        <p:xfrm>
          <a:off x="-1548680" y="2448272"/>
          <a:ext cx="6373216" cy="3209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915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3980C2-7CB5-4676-92F1-A2014A411F2F}" type="slidenum">
              <a:rPr lang="en-US" altLang="zh-TW" smtClean="0">
                <a:solidFill>
                  <a:srgbClr val="000000"/>
                </a:solidFill>
              </a:rPr>
              <a:pPr/>
              <a:t>17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pic>
        <p:nvPicPr>
          <p:cNvPr id="8" name="Picture 2" descr="C:\Users\abook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矩形 10"/>
          <p:cNvSpPr/>
          <p:nvPr/>
        </p:nvSpPr>
        <p:spPr>
          <a:xfrm>
            <a:off x="755576" y="3356992"/>
            <a:ext cx="2026516" cy="30777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zh-TW" altLang="en-US" dirty="0" smtClean="0"/>
              <a:t>學士  </a:t>
            </a:r>
            <a:r>
              <a:rPr lang="en-US" altLang="zh-TW" dirty="0" smtClean="0"/>
              <a:t>48,033</a:t>
            </a:r>
            <a:r>
              <a:rPr lang="zh-TW" altLang="en-US" dirty="0" smtClean="0"/>
              <a:t>人</a:t>
            </a:r>
            <a:r>
              <a:rPr lang="en-US" altLang="zh-TW" dirty="0" smtClean="0"/>
              <a:t>,77.17%</a:t>
            </a:r>
            <a:endParaRPr lang="zh-TW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3131840" y="3841884"/>
            <a:ext cx="12961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zh-TW" altLang="en-US" dirty="0" smtClean="0"/>
              <a:t>專科 </a:t>
            </a:r>
            <a:r>
              <a:rPr lang="en-US" altLang="zh-TW" dirty="0" smtClean="0"/>
              <a:t>2,916</a:t>
            </a:r>
            <a:r>
              <a:rPr lang="zh-TW" altLang="en-US" dirty="0" smtClean="0"/>
              <a:t>人</a:t>
            </a:r>
            <a:r>
              <a:rPr lang="en-US" altLang="zh-TW" dirty="0" smtClean="0"/>
              <a:t>,</a:t>
            </a:r>
          </a:p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en-US" altLang="zh-TW" dirty="0" smtClean="0"/>
              <a:t>4.68%</a:t>
            </a:r>
            <a:endParaRPr lang="en-US" altLang="zh-TW" dirty="0"/>
          </a:p>
        </p:txBody>
      </p:sp>
      <p:sp>
        <p:nvSpPr>
          <p:cNvPr id="13" name="矩形 12"/>
          <p:cNvSpPr/>
          <p:nvPr/>
        </p:nvSpPr>
        <p:spPr>
          <a:xfrm>
            <a:off x="1835696" y="4561964"/>
            <a:ext cx="13692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zh-TW" altLang="zh-TW" dirty="0" smtClean="0"/>
              <a:t>碩士 </a:t>
            </a:r>
            <a:r>
              <a:rPr lang="en-US" altLang="zh-TW" dirty="0" smtClean="0"/>
              <a:t>10,751</a:t>
            </a:r>
            <a:r>
              <a:rPr lang="zh-TW" altLang="zh-TW" dirty="0" smtClean="0"/>
              <a:t>人</a:t>
            </a:r>
            <a:r>
              <a:rPr lang="en-US" altLang="zh-TW" dirty="0" smtClean="0"/>
              <a:t>,</a:t>
            </a:r>
          </a:p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en-US" altLang="zh-TW" dirty="0" smtClean="0"/>
              <a:t>17.27%</a:t>
            </a:r>
            <a:endParaRPr lang="zh-TW" altLang="zh-TW" dirty="0"/>
          </a:p>
        </p:txBody>
      </p:sp>
      <p:sp>
        <p:nvSpPr>
          <p:cNvPr id="14" name="矩形 13"/>
          <p:cNvSpPr/>
          <p:nvPr/>
        </p:nvSpPr>
        <p:spPr>
          <a:xfrm>
            <a:off x="3131840" y="4345940"/>
            <a:ext cx="11208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zh-TW" altLang="en-US" dirty="0" smtClean="0"/>
              <a:t>博士 </a:t>
            </a:r>
            <a:r>
              <a:rPr lang="en-US" altLang="zh-TW" dirty="0" smtClean="0"/>
              <a:t>542</a:t>
            </a:r>
            <a:r>
              <a:rPr lang="zh-TW" altLang="en-US" dirty="0" smtClean="0"/>
              <a:t>人</a:t>
            </a:r>
            <a:r>
              <a:rPr lang="en-US" altLang="zh-TW" dirty="0" smtClean="0"/>
              <a:t>,</a:t>
            </a:r>
          </a:p>
          <a:p>
            <a:pPr algn="ctr">
              <a:defRPr sz="1400" b="1" i="0" u="none" strike="noStrike" kern="1200" baseline="0">
                <a:solidFill>
                  <a:prstClr val="black"/>
                </a:solidFill>
                <a:latin typeface="Arial" pitchFamily="34" charset="0"/>
                <a:ea typeface="微軟正黑體" pitchFamily="34" charset="-120"/>
                <a:cs typeface="Arial" pitchFamily="34" charset="0"/>
              </a:defRPr>
            </a:pPr>
            <a:r>
              <a:rPr lang="en-US" altLang="zh-TW" dirty="0" smtClean="0"/>
              <a:t>0.87%</a:t>
            </a:r>
            <a:endParaRPr lang="zh-TW" altLang="en-US" dirty="0"/>
          </a:p>
        </p:txBody>
      </p:sp>
      <p:sp>
        <p:nvSpPr>
          <p:cNvPr id="15" name="右大括弧 14"/>
          <p:cNvSpPr/>
          <p:nvPr/>
        </p:nvSpPr>
        <p:spPr>
          <a:xfrm>
            <a:off x="8100392" y="1772816"/>
            <a:ext cx="144016" cy="1080120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244826" y="5589240"/>
            <a:ext cx="8575646" cy="936104"/>
          </a:xfrm>
          <a:prstGeom prst="rect">
            <a:avLst/>
          </a:prstGeom>
          <a:solidFill>
            <a:srgbClr val="FBEBAB"/>
          </a:solidFill>
          <a:ln w="285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107504" y="116632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sp>
        <p:nvSpPr>
          <p:cNvPr id="5" name="Rectangle 33"/>
          <p:cNvSpPr>
            <a:spLocks noChangeArrowheads="1"/>
          </p:cNvSpPr>
          <p:nvPr/>
        </p:nvSpPr>
        <p:spPr bwMode="auto">
          <a:xfrm>
            <a:off x="467544" y="908720"/>
            <a:ext cx="8335936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未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投保者基本特性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（三）－未投保者按退保時間分</a:t>
            </a:r>
            <a:endParaRPr lang="zh-TW" altLang="en-US" sz="20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915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13980C2-7CB5-4676-92F1-A2014A411F2F}" type="slidenum">
              <a:rPr lang="en-US" altLang="zh-TW" smtClean="0">
                <a:solidFill>
                  <a:srgbClr val="000000"/>
                </a:solidFill>
              </a:rPr>
              <a:pPr/>
              <a:t>18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graphicFrame>
        <p:nvGraphicFramePr>
          <p:cNvPr id="18" name="表格 17"/>
          <p:cNvGraphicFramePr>
            <a:graphicFrameLocks noGrp="1"/>
          </p:cNvGraphicFramePr>
          <p:nvPr/>
        </p:nvGraphicFramePr>
        <p:xfrm>
          <a:off x="323522" y="1988840"/>
          <a:ext cx="8496950" cy="14800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99048"/>
                <a:gridCol w="1049588"/>
                <a:gridCol w="1155871"/>
                <a:gridCol w="1155871"/>
                <a:gridCol w="1045154"/>
                <a:gridCol w="1345037"/>
                <a:gridCol w="1146381"/>
              </a:tblGrid>
              <a:tr h="72008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項目別</a:t>
                      </a:r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未投保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總</a:t>
                      </a:r>
                      <a:endParaRPr lang="en-US" altLang="zh-TW" sz="1600" b="1" u="none" strike="noStrike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未曾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投保</a:t>
                      </a:r>
                      <a:endParaRPr lang="en-US" altLang="zh-TW" sz="1600" b="1" u="none" strike="noStrike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退保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個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月</a:t>
                      </a:r>
                      <a:endParaRPr lang="en-US" altLang="zh-TW" sz="1600" b="1" u="none" strike="noStrike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以下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退保</a:t>
                      </a:r>
                      <a:r>
                        <a:rPr lang="en-US" altLang="zh-TW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3-</a:t>
                      </a: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未滿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個月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退保</a:t>
                      </a:r>
                      <a:r>
                        <a:rPr lang="en-US" altLang="zh-TW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6-</a:t>
                      </a: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未滿</a:t>
                      </a:r>
                      <a:r>
                        <a:rPr lang="en-US" altLang="zh-TW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個月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退保</a:t>
                      </a:r>
                      <a:r>
                        <a:rPr lang="en-US" altLang="zh-TW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個月</a:t>
                      </a:r>
                      <a:endParaRPr lang="en-US" altLang="zh-TW" sz="1600" b="1" u="none" strike="noStrike" dirty="0" smtClean="0"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以上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476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總計人數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62,242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35,592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18,717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3,478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2,096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2,359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8061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</a:t>
                      </a:r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57.2</a:t>
                      </a:r>
                      <a:endParaRPr lang="en-US" altLang="zh-TW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30.1</a:t>
                      </a:r>
                      <a:endParaRPr lang="en-US" altLang="zh-TW" sz="1800" b="1" i="0" u="none" strike="noStrike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5.6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3.4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3.8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19" name="矩形 18"/>
          <p:cNvSpPr/>
          <p:nvPr/>
        </p:nvSpPr>
        <p:spPr>
          <a:xfrm>
            <a:off x="7710873" y="1628800"/>
            <a:ext cx="110959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</a:pPr>
            <a:r>
              <a:rPr kumimoji="0" lang="zh-TW" altLang="en-US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單位</a:t>
            </a:r>
            <a:r>
              <a:rPr kumimoji="0" lang="en-US" altLang="zh-TW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:</a:t>
            </a:r>
            <a:r>
              <a:rPr kumimoji="0" lang="zh-TW" altLang="en-US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人、</a:t>
            </a:r>
            <a:r>
              <a:rPr kumimoji="0" lang="en-US" altLang="zh-TW" sz="1400" b="1" kern="0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  <a:cs typeface="Times New Roman"/>
              </a:rPr>
              <a:t>%</a:t>
            </a:r>
            <a:endParaRPr kumimoji="0" lang="zh-TW" altLang="en-US" sz="1400" b="1" kern="100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  <a:cs typeface="Times New Roman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275856" y="1628800"/>
            <a:ext cx="2592238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323528" y="5661248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曾投保退保者合計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26,650</a:t>
            </a: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人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,</a:t>
            </a: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占可工作人口比率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12.93%</a:t>
            </a:r>
          </a:p>
          <a:p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(</a:t>
            </a: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與行政院主計總處人力資源調查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20-24</a:t>
            </a: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歲失業率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13.54%</a:t>
            </a:r>
            <a:r>
              <a:rPr lang="zh-TW" altLang="en-US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相近</a:t>
            </a:r>
            <a:r>
              <a:rPr lang="en-US" altLang="zh-TW" sz="24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.)</a:t>
            </a:r>
          </a:p>
        </p:txBody>
      </p:sp>
      <p:pic>
        <p:nvPicPr>
          <p:cNvPr id="14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5" name="表格 14"/>
          <p:cNvGraphicFramePr>
            <a:graphicFrameLocks noGrp="1"/>
          </p:cNvGraphicFramePr>
          <p:nvPr/>
        </p:nvGraphicFramePr>
        <p:xfrm>
          <a:off x="323528" y="3789040"/>
          <a:ext cx="8496946" cy="1627843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32674"/>
                <a:gridCol w="1666068"/>
                <a:gridCol w="1666068"/>
                <a:gridCol w="1666068"/>
                <a:gridCol w="1666068"/>
              </a:tblGrid>
              <a:tr h="22340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項目別</a:t>
                      </a:r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可工作人數</a:t>
                      </a:r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未投保總人數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lnR w="12700" cmpd="sng">
                      <a:noFill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160B"/>
                    </a:solidFill>
                  </a:tcPr>
                </a:tc>
              </a:tr>
              <a:tr h="42467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曾投保退保者</a:t>
                      </a:r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未曾加保者</a:t>
                      </a:r>
                      <a:endParaRPr lang="zh-TW" altLang="en-US" sz="16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7610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6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總計人數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206,132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62,242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26,650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35,592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4761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%</a:t>
                      </a:r>
                      <a:endParaRPr lang="zh-TW" altLang="en-US" sz="16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7133" marR="7133" marT="713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100.0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30.2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12.93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800" b="1" u="none" strike="noStrike" dirty="0" smtClean="0"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17.27</a:t>
                      </a:r>
                      <a:endParaRPr lang="en-US" altLang="zh-TW" sz="18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  <a:endParaRPr kumimoji="0" lang="en-US" altLang="zh-TW" sz="3500" b="1" dirty="0" smtClean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微軟正黑體"/>
            </a:endParaRPr>
          </a:p>
        </p:txBody>
      </p:sp>
      <p:sp>
        <p:nvSpPr>
          <p:cNvPr id="7" name="矩形 5"/>
          <p:cNvSpPr>
            <a:spLocks noChangeArrowheads="1"/>
          </p:cNvSpPr>
          <p:nvPr/>
        </p:nvSpPr>
        <p:spPr bwMode="auto">
          <a:xfrm>
            <a:off x="467544" y="980728"/>
            <a:ext cx="792080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>
              <a:buFont typeface="Wingdings" pitchFamily="2" charset="2"/>
              <a:buChar char="l"/>
              <a:defRPr/>
            </a:pPr>
            <a:r>
              <a:rPr lang="zh-TW" altLang="en-US" sz="24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協助畢業生就業行動措施</a:t>
            </a:r>
          </a:p>
        </p:txBody>
      </p:sp>
      <p:sp>
        <p:nvSpPr>
          <p:cNvPr id="50211" name="矩形 8"/>
          <p:cNvSpPr>
            <a:spLocks noChangeArrowheads="1"/>
          </p:cNvSpPr>
          <p:nvPr/>
        </p:nvSpPr>
        <p:spPr bwMode="auto">
          <a:xfrm>
            <a:off x="1115616" y="1628800"/>
            <a:ext cx="70739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ctr"/>
            <a:r>
              <a:rPr kumimoji="0" lang="en-US" altLang="zh-TW" sz="2400" b="1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101</a:t>
            </a:r>
            <a:r>
              <a:rPr kumimoji="0" lang="zh-TW" altLang="en-US" sz="2400" b="1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學年度</a:t>
            </a:r>
            <a:r>
              <a:rPr kumimoji="0" lang="zh-TW" altLang="en-US" sz="2400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大專畢業生就業關懷</a:t>
            </a:r>
            <a:r>
              <a:rPr kumimoji="0" lang="zh-TW" altLang="en-US" sz="2400" b="1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統計數據</a:t>
            </a:r>
          </a:p>
        </p:txBody>
      </p:sp>
      <p:sp>
        <p:nvSpPr>
          <p:cNvPr id="50212" name="投影片編號版面配置區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9BD719-CCC9-41EE-A9AC-7CFE7EC92ADB}" type="slidenum">
              <a:rPr kumimoji="0" lang="en-US" altLang="zh-TW" sz="1000">
                <a:solidFill>
                  <a:srgbClr val="000000"/>
                </a:solidFill>
              </a:rPr>
              <a:pPr algn="r"/>
              <a:t>19</a:t>
            </a:fld>
            <a:endParaRPr kumimoji="0" lang="en-US" altLang="zh-TW" sz="1000" dirty="0">
              <a:solidFill>
                <a:srgbClr val="00000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1907704" y="2060848"/>
            <a:ext cx="66247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kumimoji="0" lang="zh-TW" altLang="en-US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 追蹤期間</a:t>
            </a:r>
            <a:r>
              <a:rPr kumimoji="0" lang="en-US" altLang="zh-TW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:104</a:t>
            </a:r>
            <a:r>
              <a:rPr kumimoji="0" lang="zh-TW" altLang="en-US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kumimoji="0" lang="en-US" altLang="zh-TW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4-7</a:t>
            </a:r>
            <a:r>
              <a:rPr kumimoji="0" lang="zh-TW" altLang="en-US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月                            單位</a:t>
            </a:r>
            <a:r>
              <a:rPr kumimoji="0" lang="en-US" altLang="zh-TW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:</a:t>
            </a:r>
            <a:r>
              <a:rPr kumimoji="0" lang="zh-TW" altLang="en-US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人</a:t>
            </a:r>
            <a:r>
              <a:rPr lang="zh-TW" altLang="zh-TW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、 </a:t>
            </a:r>
            <a:r>
              <a:rPr kumimoji="0" lang="en-US" altLang="zh-TW" b="1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%</a:t>
            </a:r>
            <a:endParaRPr lang="zh-TW" altLang="en-US" b="1" dirty="0">
              <a:solidFill>
                <a:prstClr val="black"/>
              </a:solidFill>
              <a:cs typeface="Arial" pitchFamily="34" charset="0"/>
            </a:endParaRPr>
          </a:p>
        </p:txBody>
      </p:sp>
      <p:graphicFrame>
        <p:nvGraphicFramePr>
          <p:cNvPr id="13" name="表格 12"/>
          <p:cNvGraphicFramePr>
            <a:graphicFrameLocks noGrp="1"/>
          </p:cNvGraphicFramePr>
          <p:nvPr/>
        </p:nvGraphicFramePr>
        <p:xfrm>
          <a:off x="683568" y="2420888"/>
          <a:ext cx="7848872" cy="3816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  <a:gridCol w="981109"/>
              </a:tblGrid>
              <a:tr h="37040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項目別</a:t>
                      </a:r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未投保人數</a:t>
                      </a:r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2000" b="1" i="0" u="none" strike="noStrike" dirty="0">
                        <a:solidFill>
                          <a:schemeClr val="bg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08876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無意願接受就業輔導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有意願接受就業輔導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9C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已就業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69CA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尋職中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未聯</a:t>
                      </a:r>
                      <a:endParaRPr lang="en-US" altLang="zh-TW" sz="2000" b="1" i="0" u="none" strike="noStrike" dirty="0" smtClean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  <a:p>
                      <a:pPr algn="ctr" fontAlgn="ctr"/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絡上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i="0" u="none" strike="noStrike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無需本部提供服務</a:t>
                      </a:r>
                      <a:endParaRPr lang="zh-TW" altLang="en-US" sz="2000" b="1" i="0" u="none" strike="noStrike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78575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人數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62,242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47,839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14,403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9,770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275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3,587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771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%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100.0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76.86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23.14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78575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u="none" strike="noStrike" dirty="0" smtClean="0"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(100.0)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(67.83)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(2.91)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(24.90)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2000" b="1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(5.35)</a:t>
                      </a:r>
                      <a:endParaRPr lang="en-US" altLang="zh-TW" sz="20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3635896" y="2780928"/>
            <a:ext cx="1944216" cy="3456384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4716016" y="764704"/>
            <a:ext cx="4032448" cy="646331"/>
          </a:xfrm>
          <a:prstGeom prst="rect">
            <a:avLst/>
          </a:prstGeom>
          <a:solidFill>
            <a:srgbClr val="FFFFDD"/>
          </a:soli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prstClr val="black"/>
                </a:solidFill>
                <a:latin typeface="+mn-ea"/>
                <a:ea typeface="+mn-ea"/>
              </a:rPr>
              <a:t>未投保者基於個資法</a:t>
            </a:r>
            <a:r>
              <a:rPr lang="en-US" altLang="zh-TW" b="1" dirty="0" smtClean="0">
                <a:solidFill>
                  <a:prstClr val="black"/>
                </a:solidFill>
                <a:latin typeface="+mn-ea"/>
                <a:ea typeface="+mn-ea"/>
              </a:rPr>
              <a:t>,</a:t>
            </a:r>
            <a:r>
              <a:rPr lang="zh-TW" altLang="en-US" b="1" dirty="0" smtClean="0">
                <a:solidFill>
                  <a:prstClr val="black"/>
                </a:solidFill>
                <a:latin typeface="+mn-ea"/>
                <a:ea typeface="+mn-ea"/>
              </a:rPr>
              <a:t>需透過學校聯繫</a:t>
            </a:r>
            <a:r>
              <a:rPr lang="en-US" altLang="zh-TW" b="1" dirty="0" smtClean="0">
                <a:solidFill>
                  <a:prstClr val="black"/>
                </a:solidFill>
                <a:latin typeface="+mn-ea"/>
                <a:ea typeface="+mn-ea"/>
              </a:rPr>
              <a:t>,</a:t>
            </a:r>
            <a:r>
              <a:rPr lang="zh-TW" altLang="en-US" b="1" dirty="0" smtClean="0">
                <a:solidFill>
                  <a:prstClr val="black"/>
                </a:solidFill>
                <a:latin typeface="+mn-ea"/>
                <a:ea typeface="+mn-ea"/>
              </a:rPr>
              <a:t>對於有就業意願者</a:t>
            </a:r>
            <a:r>
              <a:rPr lang="en-US" altLang="zh-TW" b="1" dirty="0" smtClean="0">
                <a:solidFill>
                  <a:prstClr val="black"/>
                </a:solidFill>
                <a:latin typeface="+mn-ea"/>
                <a:ea typeface="+mn-ea"/>
              </a:rPr>
              <a:t>,</a:t>
            </a:r>
            <a:r>
              <a:rPr lang="zh-TW" altLang="en-US" b="1" dirty="0" smtClean="0">
                <a:solidFill>
                  <a:prstClr val="black"/>
                </a:solidFill>
                <a:latin typeface="+mn-ea"/>
                <a:ea typeface="+mn-ea"/>
              </a:rPr>
              <a:t>才能進行就業輔導</a:t>
            </a:r>
            <a:endParaRPr lang="zh-TW" altLang="en-US" b="1" dirty="0">
              <a:solidFill>
                <a:prstClr val="black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6"/>
          <p:cNvSpPr>
            <a:spLocks noGrp="1"/>
          </p:cNvSpPr>
          <p:nvPr>
            <p:ph type="title"/>
          </p:nvPr>
        </p:nvSpPr>
        <p:spPr>
          <a:xfrm>
            <a:off x="867966" y="285728"/>
            <a:ext cx="7776000" cy="994122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800" u="heavy" kern="0" dirty="0" smtClean="0">
                <a:ln w="1905"/>
                <a:gradFill>
                  <a:gsLst>
                    <a:gs pos="0">
                      <a:srgbClr val="475A8D">
                        <a:shade val="20000"/>
                        <a:satMod val="200000"/>
                      </a:srgbClr>
                    </a:gs>
                    <a:gs pos="78000">
                      <a:srgbClr val="475A8D">
                        <a:tint val="90000"/>
                        <a:shade val="89000"/>
                        <a:satMod val="220000"/>
                      </a:srgbClr>
                    </a:gs>
                    <a:gs pos="100000">
                      <a:srgbClr val="475A8D">
                        <a:tint val="12000"/>
                        <a:satMod val="255000"/>
                      </a:srgb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uFill>
                  <a:solidFill>
                    <a:schemeClr val="accent5">
                      <a:lumMod val="50000"/>
                    </a:schemeClr>
                  </a:solidFill>
                </a:uFill>
                <a:latin typeface="微軟正黑體" pitchFamily="34" charset="-120"/>
              </a:rPr>
              <a:t>簡報大綱</a:t>
            </a:r>
            <a:endParaRPr lang="zh-TW" altLang="en-US" sz="4800" u="heavy" kern="0" dirty="0">
              <a:ln w="1905"/>
              <a:gradFill>
                <a:gsLst>
                  <a:gs pos="0">
                    <a:srgbClr val="475A8D">
                      <a:shade val="20000"/>
                      <a:satMod val="200000"/>
                    </a:srgbClr>
                  </a:gs>
                  <a:gs pos="78000">
                    <a:srgbClr val="475A8D">
                      <a:tint val="90000"/>
                      <a:shade val="89000"/>
                      <a:satMod val="220000"/>
                    </a:srgbClr>
                  </a:gs>
                  <a:gs pos="100000">
                    <a:srgbClr val="475A8D">
                      <a:tint val="12000"/>
                      <a:satMod val="255000"/>
                    </a:srgb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uFill>
                <a:solidFill>
                  <a:schemeClr val="accent5">
                    <a:lumMod val="50000"/>
                  </a:schemeClr>
                </a:solidFill>
              </a:uFill>
              <a:latin typeface="微軟正黑體" pitchFamily="34" charset="-120"/>
              <a:cs typeface="Arial Unicode MS" pitchFamily="34" charset="-120"/>
            </a:endParaRPr>
          </a:p>
        </p:txBody>
      </p:sp>
      <p:graphicFrame>
        <p:nvGraphicFramePr>
          <p:cNvPr id="21" name="資料庫圖表 20"/>
          <p:cNvGraphicFramePr/>
          <p:nvPr/>
        </p:nvGraphicFramePr>
        <p:xfrm>
          <a:off x="683568" y="1340768"/>
          <a:ext cx="7891810" cy="4447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" name="群組 25"/>
          <p:cNvGrpSpPr>
            <a:grpSpLocks/>
          </p:cNvGrpSpPr>
          <p:nvPr/>
        </p:nvGrpSpPr>
        <p:grpSpPr bwMode="auto">
          <a:xfrm>
            <a:off x="1086819" y="1844675"/>
            <a:ext cx="287337" cy="288925"/>
            <a:chOff x="1331640" y="1844824"/>
            <a:chExt cx="288032" cy="288032"/>
          </a:xfrm>
        </p:grpSpPr>
        <p:sp>
          <p:nvSpPr>
            <p:cNvPr id="22" name="流程圖: 接點 21"/>
            <p:cNvSpPr/>
            <p:nvPr/>
          </p:nvSpPr>
          <p:spPr>
            <a:xfrm>
              <a:off x="1331640" y="1844824"/>
              <a:ext cx="71610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流程圖: 接點 22"/>
            <p:cNvSpPr/>
            <p:nvPr/>
          </p:nvSpPr>
          <p:spPr>
            <a:xfrm>
              <a:off x="1548062" y="1844824"/>
              <a:ext cx="71610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4" name="流程圖: 接點 23"/>
            <p:cNvSpPr/>
            <p:nvPr/>
          </p:nvSpPr>
          <p:spPr>
            <a:xfrm>
              <a:off x="1331640" y="2061640"/>
              <a:ext cx="71610" cy="712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25" name="流程圖: 接點 24"/>
            <p:cNvSpPr/>
            <p:nvPr/>
          </p:nvSpPr>
          <p:spPr>
            <a:xfrm>
              <a:off x="1548062" y="2061640"/>
              <a:ext cx="71610" cy="712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群組 32"/>
          <p:cNvGrpSpPr>
            <a:grpSpLocks/>
          </p:cNvGrpSpPr>
          <p:nvPr/>
        </p:nvGrpSpPr>
        <p:grpSpPr bwMode="auto">
          <a:xfrm>
            <a:off x="1447181" y="2852738"/>
            <a:ext cx="287338" cy="288925"/>
            <a:chOff x="1331640" y="1844824"/>
            <a:chExt cx="288032" cy="288032"/>
          </a:xfrm>
        </p:grpSpPr>
        <p:sp>
          <p:nvSpPr>
            <p:cNvPr id="34" name="流程圖: 接點 33"/>
            <p:cNvSpPr/>
            <p:nvPr/>
          </p:nvSpPr>
          <p:spPr>
            <a:xfrm>
              <a:off x="1331640" y="1844824"/>
              <a:ext cx="71611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流程圖: 接點 34"/>
            <p:cNvSpPr/>
            <p:nvPr/>
          </p:nvSpPr>
          <p:spPr>
            <a:xfrm>
              <a:off x="1548061" y="1844824"/>
              <a:ext cx="71611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流程圖: 接點 35"/>
            <p:cNvSpPr/>
            <p:nvPr/>
          </p:nvSpPr>
          <p:spPr>
            <a:xfrm>
              <a:off x="1331640" y="2061639"/>
              <a:ext cx="71611" cy="71217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流程圖: 接點 36"/>
            <p:cNvSpPr/>
            <p:nvPr/>
          </p:nvSpPr>
          <p:spPr>
            <a:xfrm>
              <a:off x="1548061" y="2061639"/>
              <a:ext cx="71611" cy="71217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" name="群組 37"/>
          <p:cNvGrpSpPr>
            <a:grpSpLocks/>
          </p:cNvGrpSpPr>
          <p:nvPr/>
        </p:nvGrpSpPr>
        <p:grpSpPr bwMode="auto">
          <a:xfrm>
            <a:off x="1447181" y="3860800"/>
            <a:ext cx="287338" cy="288925"/>
            <a:chOff x="1331640" y="1844824"/>
            <a:chExt cx="288032" cy="288032"/>
          </a:xfrm>
        </p:grpSpPr>
        <p:sp>
          <p:nvSpPr>
            <p:cNvPr id="39" name="流程圖: 接點 38"/>
            <p:cNvSpPr/>
            <p:nvPr/>
          </p:nvSpPr>
          <p:spPr>
            <a:xfrm>
              <a:off x="1331640" y="1844824"/>
              <a:ext cx="71611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流程圖: 接點 39"/>
            <p:cNvSpPr/>
            <p:nvPr/>
          </p:nvSpPr>
          <p:spPr>
            <a:xfrm>
              <a:off x="1548061" y="1844824"/>
              <a:ext cx="71611" cy="72799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流程圖: 接點 40"/>
            <p:cNvSpPr/>
            <p:nvPr/>
          </p:nvSpPr>
          <p:spPr>
            <a:xfrm>
              <a:off x="1331640" y="2061640"/>
              <a:ext cx="71611" cy="712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流程圖: 接點 41"/>
            <p:cNvSpPr/>
            <p:nvPr/>
          </p:nvSpPr>
          <p:spPr>
            <a:xfrm>
              <a:off x="1548061" y="2061640"/>
              <a:ext cx="71611" cy="71216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5" name="群組 42"/>
          <p:cNvGrpSpPr>
            <a:grpSpLocks/>
          </p:cNvGrpSpPr>
          <p:nvPr/>
        </p:nvGrpSpPr>
        <p:grpSpPr bwMode="auto">
          <a:xfrm>
            <a:off x="1055069" y="4927600"/>
            <a:ext cx="288925" cy="287338"/>
            <a:chOff x="1331640" y="1844824"/>
            <a:chExt cx="288032" cy="288032"/>
          </a:xfrm>
        </p:grpSpPr>
        <p:sp>
          <p:nvSpPr>
            <p:cNvPr id="44" name="流程圖: 接點 43"/>
            <p:cNvSpPr/>
            <p:nvPr/>
          </p:nvSpPr>
          <p:spPr>
            <a:xfrm>
              <a:off x="1331640" y="1844824"/>
              <a:ext cx="72799" cy="7161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流程圖: 接點 44"/>
            <p:cNvSpPr/>
            <p:nvPr/>
          </p:nvSpPr>
          <p:spPr>
            <a:xfrm>
              <a:off x="1548455" y="1844824"/>
              <a:ext cx="71217" cy="7161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6" name="流程圖: 接點 45"/>
            <p:cNvSpPr/>
            <p:nvPr/>
          </p:nvSpPr>
          <p:spPr>
            <a:xfrm>
              <a:off x="1331640" y="2061245"/>
              <a:ext cx="72799" cy="7161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流程圖: 接點 46"/>
            <p:cNvSpPr/>
            <p:nvPr/>
          </p:nvSpPr>
          <p:spPr>
            <a:xfrm>
              <a:off x="1548455" y="2061245"/>
              <a:ext cx="71217" cy="71611"/>
            </a:xfrm>
            <a:prstGeom prst="flowChartConnector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8" name="等腰三角形 47"/>
          <p:cNvSpPr/>
          <p:nvPr/>
        </p:nvSpPr>
        <p:spPr>
          <a:xfrm rot="16200000">
            <a:off x="8041654" y="1759049"/>
            <a:ext cx="647700" cy="387350"/>
          </a:xfrm>
          <a:prstGeom prst="triangle">
            <a:avLst>
              <a:gd name="adj" fmla="val 47631"/>
            </a:avLst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9" name="等腰三角形 48"/>
          <p:cNvSpPr/>
          <p:nvPr/>
        </p:nvSpPr>
        <p:spPr>
          <a:xfrm rot="16200000">
            <a:off x="8000379" y="2838549"/>
            <a:ext cx="647700" cy="387350"/>
          </a:xfrm>
          <a:prstGeom prst="triangle">
            <a:avLst>
              <a:gd name="adj" fmla="val 49737"/>
            </a:avLst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0" name="等腰三角形 49"/>
          <p:cNvSpPr/>
          <p:nvPr/>
        </p:nvSpPr>
        <p:spPr>
          <a:xfrm rot="16200000">
            <a:off x="7970217" y="3846611"/>
            <a:ext cx="647700" cy="387350"/>
          </a:xfrm>
          <a:prstGeom prst="triangle">
            <a:avLst>
              <a:gd name="adj" fmla="val 49737"/>
            </a:avLst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51" name="等腰三角形 50"/>
          <p:cNvSpPr/>
          <p:nvPr/>
        </p:nvSpPr>
        <p:spPr>
          <a:xfrm rot="16200000">
            <a:off x="7996410" y="4926905"/>
            <a:ext cx="649288" cy="387350"/>
          </a:xfrm>
          <a:prstGeom prst="triangle">
            <a:avLst>
              <a:gd name="adj" fmla="val 49737"/>
            </a:avLst>
          </a:prstGeom>
          <a:solidFill>
            <a:schemeClr val="bg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380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F5CE44F-5956-485B-B9CD-089E4B604092}" type="slidenum">
              <a:rPr lang="en-US" altLang="zh-TW" smtClean="0">
                <a:solidFill>
                  <a:srgbClr val="000000"/>
                </a:solidFill>
              </a:rPr>
              <a:pPr/>
              <a:t>2</a:t>
            </a:fld>
            <a:endParaRPr lang="en-US" altLang="zh-TW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四、結語</a:t>
            </a:r>
            <a:endParaRPr kumimoji="0" lang="en-US" altLang="zh-TW" sz="3500" b="1" dirty="0" smtClean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微軟正黑體"/>
            </a:endParaRPr>
          </a:p>
        </p:txBody>
      </p:sp>
      <p:sp>
        <p:nvSpPr>
          <p:cNvPr id="50212" name="投影片編號版面配置區 5"/>
          <p:cNvSpPr txBox="1">
            <a:spLocks/>
          </p:cNvSpPr>
          <p:nvPr/>
        </p:nvSpPr>
        <p:spPr bwMode="auto">
          <a:xfrm>
            <a:off x="8647113" y="6480746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9BD719-CCC9-41EE-A9AC-7CFE7EC92ADB}" type="slidenum">
              <a:rPr kumimoji="0" lang="en-US" altLang="zh-TW" sz="1000">
                <a:solidFill>
                  <a:srgbClr val="000000"/>
                </a:solidFill>
              </a:rPr>
              <a:pPr algn="r"/>
              <a:t>20</a:t>
            </a:fld>
            <a:endParaRPr kumimoji="0" lang="en-US" altLang="zh-TW" sz="1000">
              <a:solidFill>
                <a:srgbClr val="000000"/>
              </a:solidFill>
            </a:endParaRPr>
          </a:p>
        </p:txBody>
      </p:sp>
      <p:sp>
        <p:nvSpPr>
          <p:cNvPr id="16" name="Line 22"/>
          <p:cNvSpPr>
            <a:spLocks noChangeShapeType="1"/>
          </p:cNvSpPr>
          <p:nvPr/>
        </p:nvSpPr>
        <p:spPr bwMode="auto">
          <a:xfrm flipV="1">
            <a:off x="2123728" y="4365104"/>
            <a:ext cx="384392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solidFill>
                <a:prstClr val="black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18" name="AutoShape 11"/>
          <p:cNvSpPr>
            <a:spLocks noChangeArrowheads="1"/>
          </p:cNvSpPr>
          <p:nvPr/>
        </p:nvSpPr>
        <p:spPr bwMode="auto">
          <a:xfrm>
            <a:off x="251520" y="3789040"/>
            <a:ext cx="1920388" cy="1123325"/>
          </a:xfrm>
          <a:prstGeom prst="rect">
            <a:avLst/>
          </a:prstGeom>
          <a:ln>
            <a:headEnd/>
            <a:tailEnd/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未投保者</a:t>
            </a:r>
            <a:endParaRPr lang="en-US" altLang="zh-TW" sz="2200" b="1" dirty="0" smtClean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追蹤輔導</a:t>
            </a:r>
            <a:endParaRPr lang="zh-TW" altLang="en-US" sz="2200" b="1" dirty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</p:txBody>
      </p:sp>
      <p:sp>
        <p:nvSpPr>
          <p:cNvPr id="17" name="AutoShape 10"/>
          <p:cNvSpPr>
            <a:spLocks noChangeArrowheads="1"/>
          </p:cNvSpPr>
          <p:nvPr/>
        </p:nvSpPr>
        <p:spPr bwMode="auto">
          <a:xfrm>
            <a:off x="2411761" y="3284984"/>
            <a:ext cx="6480720" cy="28803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just">
              <a:spcBef>
                <a:spcPts val="600"/>
              </a:spcBef>
              <a:spcAft>
                <a:spcPts val="300"/>
              </a:spcAft>
              <a:buSzPct val="100000"/>
            </a:pP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未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投保畢業生中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，以大學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畢業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(</a:t>
            </a:r>
            <a:r>
              <a:rPr lang="en-US" altLang="zh-TW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77%)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、設籍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6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都</a:t>
            </a:r>
            <a:r>
              <a:rPr lang="en-US" altLang="zh-TW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(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71%)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及從未曾投保者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(57%)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為大宗。</a:t>
            </a:r>
            <a:endParaRPr lang="en-US" altLang="zh-TW" sz="2000" b="1" dirty="0">
              <a:solidFill>
                <a:srgbClr val="002060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6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未來將主動針對上開族群具接受本部服務意願者，本部挹注經費於所轄各地服務據點，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以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就業諮詢、職涯發展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及對青年提供</a:t>
            </a:r>
            <a:r>
              <a:rPr lang="en-US" altLang="zh-TW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2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年</a:t>
            </a:r>
            <a:r>
              <a:rPr lang="en-US" altLang="zh-TW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12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萬元訓練費用補助，協助未投保青年就業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。</a:t>
            </a:r>
            <a:endParaRPr lang="en-US" altLang="zh-TW" sz="2000" b="1" dirty="0">
              <a:solidFill>
                <a:srgbClr val="FF0000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6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本部已委辦直轄市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政府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辦理就業中心業務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，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請六都應協助所轄青年就業事宜。</a:t>
            </a:r>
            <a:endParaRPr lang="en-US" altLang="zh-TW" sz="2000" b="1" dirty="0" smtClean="0">
              <a:solidFill>
                <a:srgbClr val="FF0000"/>
              </a:solidFill>
              <a:ea typeface="微軟正黑體"/>
              <a:cs typeface="Arial" pitchFamily="34" charset="0"/>
            </a:endParaRPr>
          </a:p>
        </p:txBody>
      </p:sp>
      <p:sp>
        <p:nvSpPr>
          <p:cNvPr id="12" name="矩形 19"/>
          <p:cNvSpPr>
            <a:spLocks noChangeArrowheads="1"/>
          </p:cNvSpPr>
          <p:nvPr/>
        </p:nvSpPr>
        <p:spPr bwMode="auto">
          <a:xfrm>
            <a:off x="395536" y="1052736"/>
            <a:ext cx="8208962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ea"/>
              <a:buAutoNum type="ea1ChtPeriod"/>
              <a:defRPr/>
            </a:pP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  <a:cs typeface="Arial" pitchFamily="34" charset="0"/>
              </a:rPr>
              <a:t>勞動</a:t>
            </a:r>
            <a:r>
              <a:rPr lang="zh-TW" altLang="zh-TW" sz="2000" b="1" dirty="0" smtClean="0">
                <a:solidFill>
                  <a:srgbClr val="003366"/>
                </a:solidFill>
                <a:latin typeface="+mn-ea"/>
                <a:ea typeface="+mn-ea"/>
                <a:cs typeface="Arial" pitchFamily="34" charset="0"/>
              </a:rPr>
              <a:t>部</a:t>
            </a: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  <a:cs typeface="Arial" pitchFamily="34" charset="0"/>
              </a:rPr>
              <a:t>「</a:t>
            </a:r>
            <a:r>
              <a:rPr lang="zh-TW" altLang="en-US" sz="2000" b="1" dirty="0">
                <a:solidFill>
                  <a:srgbClr val="003366"/>
                </a:solidFill>
                <a:latin typeface="+mn-ea"/>
                <a:ea typeface="+mn-ea"/>
                <a:cs typeface="Arial" pitchFamily="34" charset="0"/>
              </a:rPr>
              <a:t>大專畢業生就業追蹤系統</a:t>
            </a: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  <a:cs typeface="Arial" pitchFamily="34" charset="0"/>
              </a:rPr>
              <a:t>」，</a:t>
            </a:r>
            <a:r>
              <a:rPr lang="zh-TW" altLang="en-US" sz="2000" b="1" dirty="0">
                <a:solidFill>
                  <a:srgbClr val="C00000"/>
                </a:solidFill>
                <a:latin typeface="+mn-ea"/>
                <a:ea typeface="+mn-ea"/>
              </a:rPr>
              <a:t>將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定期比對</a:t>
            </a:r>
            <a:r>
              <a:rPr lang="zh-TW" altLang="en-US" sz="2000" b="1" dirty="0">
                <a:solidFill>
                  <a:srgbClr val="C00000"/>
                </a:solidFill>
                <a:latin typeface="+mn-ea"/>
                <a:ea typeface="+mn-ea"/>
              </a:rPr>
              <a:t>跨部會資料，即時了解畢業生流向，並持續追蹤畢業後</a:t>
            </a:r>
            <a:r>
              <a:rPr lang="en-US" altLang="zh-TW" sz="2000" b="1" dirty="0">
                <a:solidFill>
                  <a:srgbClr val="C00000"/>
                </a:solidFill>
                <a:latin typeface="+mn-ea"/>
                <a:ea typeface="+mn-ea"/>
              </a:rPr>
              <a:t>5</a:t>
            </a:r>
            <a:r>
              <a:rPr lang="zh-TW" altLang="en-US" sz="2000" b="1" dirty="0">
                <a:solidFill>
                  <a:srgbClr val="C00000"/>
                </a:solidFill>
                <a:latin typeface="+mn-ea"/>
                <a:ea typeface="+mn-ea"/>
              </a:rPr>
              <a:t>年之就業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情形</a:t>
            </a:r>
            <a:r>
              <a:rPr lang="zh-TW" altLang="en-US" sz="2000" b="1" dirty="0" smtClean="0">
                <a:latin typeface="+mn-ea"/>
                <a:ea typeface="+mn-ea"/>
              </a:rPr>
              <a:t>。</a:t>
            </a: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ea"/>
              <a:buAutoNum type="ea1ChtPeriod"/>
              <a:defRPr/>
            </a:pP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自</a:t>
            </a:r>
            <a:r>
              <a:rPr lang="en-US" altLang="zh-TW" sz="2000" b="1" dirty="0" smtClean="0">
                <a:solidFill>
                  <a:srgbClr val="C00000"/>
                </a:solidFill>
                <a:latin typeface="+mn-ea"/>
                <a:ea typeface="+mn-ea"/>
              </a:rPr>
              <a:t>103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年下半年起</a:t>
            </a: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</a:rPr>
              <a:t>畢業生離校時，即先確認接受就業服務意願，勞動部可即時提供主動就業輔導及協助</a:t>
            </a: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</a:rPr>
              <a:t>。</a:t>
            </a:r>
            <a:endParaRPr lang="en-US" altLang="zh-TW" sz="2000" b="1" dirty="0" smtClean="0">
              <a:solidFill>
                <a:srgbClr val="C00000"/>
              </a:solidFill>
              <a:latin typeface="+mn-ea"/>
              <a:ea typeface="+mn-ea"/>
            </a:endParaRPr>
          </a:p>
          <a:p>
            <a:pPr marL="457200" indent="-457200">
              <a:spcBef>
                <a:spcPts val="300"/>
              </a:spcBef>
              <a:spcAft>
                <a:spcPts val="600"/>
              </a:spcAft>
              <a:buFont typeface="+mj-ea"/>
              <a:buAutoNum type="ea1ChtPeriod"/>
              <a:defRPr/>
            </a:pPr>
            <a:r>
              <a:rPr lang="zh-TW" altLang="en-US" sz="2000" b="1" dirty="0" smtClean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針對未能順利就業之大專畢業生，勞動部提供下列協助：</a:t>
            </a:r>
            <a:endParaRPr lang="en-US" altLang="zh-TW" sz="2200" b="1" dirty="0" smtClean="0">
              <a:solidFill>
                <a:srgbClr val="003366"/>
              </a:solidFill>
              <a:latin typeface="+mn-ea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376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12" name="投影片編號版面配置區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7D9BD719-CCC9-41EE-A9AC-7CFE7EC92ADB}" type="slidenum">
              <a:rPr kumimoji="0" lang="en-US" altLang="zh-TW" sz="1000">
                <a:solidFill>
                  <a:srgbClr val="000000"/>
                </a:solidFill>
              </a:rPr>
              <a:pPr algn="r"/>
              <a:t>21</a:t>
            </a:fld>
            <a:endParaRPr kumimoji="0" lang="en-US" altLang="zh-TW" sz="1000">
              <a:solidFill>
                <a:srgbClr val="000000"/>
              </a:solidFill>
            </a:endParaRPr>
          </a:p>
        </p:txBody>
      </p:sp>
      <p:sp>
        <p:nvSpPr>
          <p:cNvPr id="19" name="Line 22"/>
          <p:cNvSpPr>
            <a:spLocks noChangeShapeType="1"/>
          </p:cNvSpPr>
          <p:nvPr/>
        </p:nvSpPr>
        <p:spPr bwMode="auto">
          <a:xfrm flipV="1">
            <a:off x="2068376" y="4441015"/>
            <a:ext cx="375063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solidFill>
                <a:prstClr val="black"/>
              </a:solidFill>
              <a:ea typeface="標楷體" pitchFamily="65" charset="-120"/>
              <a:cs typeface="Arial" pitchFamily="34" charset="0"/>
            </a:endParaRPr>
          </a:p>
        </p:txBody>
      </p:sp>
      <p:sp>
        <p:nvSpPr>
          <p:cNvPr id="20" name="AutoShape 10"/>
          <p:cNvSpPr>
            <a:spLocks noChangeArrowheads="1"/>
          </p:cNvSpPr>
          <p:nvPr/>
        </p:nvSpPr>
        <p:spPr bwMode="auto">
          <a:xfrm>
            <a:off x="2411760" y="2564904"/>
            <a:ext cx="6552728" cy="388238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algn="just">
              <a:spcBef>
                <a:spcPts val="300"/>
              </a:spcBef>
              <a:spcAft>
                <a:spcPts val="300"/>
              </a:spcAft>
              <a:buSzPct val="100000"/>
            </a:pP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投保畢業生中，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畢業後</a:t>
            </a:r>
            <a:r>
              <a:rPr lang="en-US" altLang="zh-TW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3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個月內投保比率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達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78%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，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顯見畢業後</a:t>
            </a:r>
            <a:r>
              <a:rPr lang="en-US" altLang="zh-TW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3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個月是由學校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順利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接軌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職場之</a:t>
            </a:r>
            <a:r>
              <a:rPr lang="zh-TW" altLang="en-US" sz="2000" b="1" dirty="0">
                <a:solidFill>
                  <a:srgbClr val="002060"/>
                </a:solidFill>
                <a:ea typeface="微軟正黑體"/>
                <a:cs typeface="Arial" pitchFamily="34" charset="0"/>
              </a:rPr>
              <a:t>關鍵期。</a:t>
            </a:r>
            <a:endParaRPr lang="en-US" altLang="zh-TW" sz="2000" b="1" dirty="0">
              <a:solidFill>
                <a:srgbClr val="002060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加強在學青年對本部「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台灣就業通」網站黏著度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，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配合學校期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程，規劃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各類宣導活動，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使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其成為會員，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建立本部與青年對話及提供就業、職訓服務之平臺。</a:t>
            </a:r>
            <a:endParaRPr lang="en-US" altLang="zh-TW" sz="2000" b="1" dirty="0" smtClean="0">
              <a:solidFill>
                <a:srgbClr val="FF0000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本部挹注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經費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補助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學校提供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職涯諮詢師駐點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服務，及辦理就業講座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，協助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在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校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青年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順利</a:t>
            </a:r>
            <a:r>
              <a:rPr lang="en-US" altLang="zh-TW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3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個月內即進入就業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市場。</a:t>
            </a:r>
            <a:endParaRPr lang="en-US" altLang="zh-TW" sz="2000" b="1" dirty="0">
              <a:solidFill>
                <a:srgbClr val="000066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以先</a:t>
            </a:r>
            <a:r>
              <a:rPr lang="zh-TW" altLang="en-US" sz="2000" b="1" dirty="0">
                <a:solidFill>
                  <a:srgbClr val="FF0000"/>
                </a:solidFill>
                <a:ea typeface="微軟正黑體"/>
                <a:cs typeface="Arial" pitchFamily="34" charset="0"/>
              </a:rPr>
              <a:t>僱後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訓</a:t>
            </a:r>
            <a:r>
              <a:rPr lang="en-US" altLang="zh-TW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3</a:t>
            </a:r>
            <a:r>
              <a:rPr lang="zh-TW" altLang="en-US" sz="2000" b="1" dirty="0" smtClean="0">
                <a:solidFill>
                  <a:srgbClr val="FF0000"/>
                </a:solidFill>
                <a:ea typeface="微軟正黑體"/>
                <a:cs typeface="Arial" pitchFamily="34" charset="0"/>
              </a:rPr>
              <a:t>個月訓練方式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，由事業單位提供工作崗位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訓練，</a:t>
            </a:r>
            <a:r>
              <a:rPr lang="zh-TW" altLang="en-US" sz="2000" b="1" dirty="0">
                <a:solidFill>
                  <a:srgbClr val="000066"/>
                </a:solidFill>
                <a:ea typeface="微軟正黑體"/>
                <a:cs typeface="Arial" pitchFamily="34" charset="0"/>
              </a:rPr>
              <a:t>提升事業單位僱用青年</a:t>
            </a:r>
            <a:r>
              <a:rPr lang="zh-TW" altLang="en-US" sz="2000" b="1" dirty="0" smtClean="0">
                <a:solidFill>
                  <a:srgbClr val="000066"/>
                </a:solidFill>
                <a:ea typeface="微軟正黑體"/>
                <a:cs typeface="Arial" pitchFamily="34" charset="0"/>
              </a:rPr>
              <a:t>意願，穩定青年就業。</a:t>
            </a:r>
            <a:endParaRPr lang="zh-TW" altLang="en-US" sz="2000" b="1" dirty="0">
              <a:solidFill>
                <a:srgbClr val="000066"/>
              </a:solidFill>
              <a:ea typeface="微軟正黑體"/>
              <a:cs typeface="Arial" pitchFamily="34" charset="0"/>
            </a:endParaRPr>
          </a:p>
        </p:txBody>
      </p:sp>
      <p:sp>
        <p:nvSpPr>
          <p:cNvPr id="21" name="AutoShape 11"/>
          <p:cNvSpPr>
            <a:spLocks noChangeArrowheads="1"/>
          </p:cNvSpPr>
          <p:nvPr/>
        </p:nvSpPr>
        <p:spPr bwMode="auto">
          <a:xfrm>
            <a:off x="320899" y="3861048"/>
            <a:ext cx="1874837" cy="1008112"/>
          </a:xfrm>
          <a:prstGeom prst="rect">
            <a:avLst/>
          </a:prstGeom>
          <a:ln>
            <a:headEnd/>
            <a:tailEnd/>
          </a:ln>
          <a:effectLst>
            <a:outerShdw blurRad="50800" dist="101600" dir="2700000" algn="tl" rotWithShape="0">
              <a:prstClr val="black">
                <a:alpha val="40000"/>
              </a:prstClr>
            </a:outerShdw>
          </a:effectLst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學校與職場</a:t>
            </a:r>
            <a:endParaRPr lang="en-US" altLang="zh-TW" sz="2200" b="1" dirty="0" smtClean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  <a:p>
            <a:pPr algn="ctr"/>
            <a:r>
              <a:rPr lang="zh-TW" altLang="en-US" sz="2200" b="1" dirty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順利</a:t>
            </a:r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接軌</a:t>
            </a:r>
            <a:endParaRPr lang="zh-TW" altLang="en-US" sz="2200" b="1" dirty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</p:txBody>
      </p:sp>
      <p:sp>
        <p:nvSpPr>
          <p:cNvPr id="7" name="AutoShape 10"/>
          <p:cNvSpPr>
            <a:spLocks noChangeArrowheads="1"/>
          </p:cNvSpPr>
          <p:nvPr/>
        </p:nvSpPr>
        <p:spPr bwMode="auto">
          <a:xfrm>
            <a:off x="2483768" y="764704"/>
            <a:ext cx="6408712" cy="1584176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chemeClr val="bg1"/>
              </a:gs>
              <a:gs pos="100000">
                <a:srgbClr val="EDF9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66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</a:pP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低薪畢業生中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,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大學畢業占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89%,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服務業低薪行業近</a:t>
            </a:r>
            <a:r>
              <a:rPr lang="en-US" altLang="zh-TW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4</a:t>
            </a:r>
            <a:r>
              <a:rPr lang="zh-TW" altLang="en-US" sz="2000" b="1" dirty="0" smtClean="0">
                <a:solidFill>
                  <a:srgbClr val="002060"/>
                </a:solidFill>
                <a:ea typeface="微軟正黑體"/>
                <a:cs typeface="Arial" pitchFamily="34" charset="0"/>
              </a:rPr>
              <a:t>成為大宗。</a:t>
            </a:r>
            <a:endParaRPr lang="en-US" altLang="zh-TW" sz="2000" b="1" dirty="0" smtClean="0">
              <a:solidFill>
                <a:srgbClr val="002060"/>
              </a:solidFill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002060"/>
                </a:solidFill>
                <a:latin typeface="微軟正黑體"/>
                <a:ea typeface="微軟正黑體"/>
                <a:cs typeface="Arial" pitchFamily="34" charset="0"/>
              </a:rPr>
              <a:t>加強辦理宣導建立職涯發展觀念，投入技術性工作。</a:t>
            </a:r>
            <a:endParaRPr lang="en-US" altLang="zh-TW" sz="2000" b="1" dirty="0" smtClean="0">
              <a:solidFill>
                <a:srgbClr val="002060"/>
              </a:solidFill>
              <a:latin typeface="微軟正黑體"/>
              <a:ea typeface="微軟正黑體"/>
              <a:cs typeface="Arial" pitchFamily="34" charset="0"/>
            </a:endParaRPr>
          </a:p>
          <a:p>
            <a:pPr marL="177800" indent="-177800" algn="just">
              <a:spcBef>
                <a:spcPts val="300"/>
              </a:spcBef>
              <a:spcAft>
                <a:spcPts val="300"/>
              </a:spcAft>
              <a:buSzPct val="100000"/>
              <a:buFont typeface="Arial" pitchFamily="34" charset="0"/>
              <a:buChar char="•"/>
            </a:pPr>
            <a:r>
              <a:rPr lang="zh-TW" altLang="en-US" sz="2000" b="1" dirty="0" smtClean="0">
                <a:solidFill>
                  <a:srgbClr val="002060"/>
                </a:solidFill>
                <a:latin typeface="微軟正黑體"/>
                <a:ea typeface="微軟正黑體"/>
                <a:cs typeface="Arial" pitchFamily="34" charset="0"/>
              </a:rPr>
              <a:t>加強規劃辦理轉業或在職訓練，提升低薪者技術層次。</a:t>
            </a:r>
            <a:endParaRPr lang="zh-TW" altLang="en-US" sz="2000" b="1" dirty="0">
              <a:solidFill>
                <a:srgbClr val="000066"/>
              </a:solidFill>
              <a:latin typeface="微軟正黑體"/>
              <a:ea typeface="微軟正黑體"/>
              <a:cs typeface="Arial" pitchFamily="34" charset="0"/>
            </a:endParaRP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323528" y="1196752"/>
            <a:ext cx="1906410" cy="936104"/>
          </a:xfrm>
          <a:prstGeom prst="rect">
            <a:avLst/>
          </a:prstGeom>
          <a:ln>
            <a:headEnd/>
            <a:tailEnd/>
          </a:ln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hlink"/>
                  </a:outerShdw>
                </a:effectLst>
              </a14:hiddenEffects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anchor="ctr"/>
          <a:lstStyle/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低薪者</a:t>
            </a:r>
            <a:endParaRPr lang="en-US" altLang="zh-TW" sz="2200" b="1" dirty="0" smtClean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  <a:p>
            <a:pPr algn="ctr"/>
            <a:r>
              <a:rPr lang="zh-TW" altLang="en-US" sz="2200" b="1" dirty="0" smtClean="0">
                <a:solidFill>
                  <a:schemeClr val="bg1"/>
                </a:solidFill>
                <a:latin typeface="微軟正黑體"/>
                <a:ea typeface="微軟正黑體"/>
                <a:cs typeface="Arial" pitchFamily="34" charset="0"/>
              </a:rPr>
              <a:t>提升就業技能</a:t>
            </a:r>
            <a:endParaRPr lang="zh-TW" altLang="en-US" sz="2200" b="1" dirty="0">
              <a:solidFill>
                <a:schemeClr val="bg1"/>
              </a:solidFill>
              <a:latin typeface="微軟正黑體"/>
              <a:ea typeface="微軟正黑體"/>
              <a:cs typeface="Arial" pitchFamily="34" charset="0"/>
            </a:endParaRPr>
          </a:p>
        </p:txBody>
      </p:sp>
      <p:sp>
        <p:nvSpPr>
          <p:cNvPr id="9" name="Line 22"/>
          <p:cNvSpPr>
            <a:spLocks noChangeShapeType="1"/>
          </p:cNvSpPr>
          <p:nvPr/>
        </p:nvSpPr>
        <p:spPr bwMode="auto">
          <a:xfrm flipV="1">
            <a:off x="2267744" y="1628800"/>
            <a:ext cx="216024" cy="0"/>
          </a:xfrm>
          <a:prstGeom prst="line">
            <a:avLst/>
          </a:prstGeom>
          <a:noFill/>
          <a:ln w="317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>
              <a:solidFill>
                <a:prstClr val="black"/>
              </a:solidFill>
              <a:ea typeface="標楷體" pitchFamily="65" charset="-120"/>
              <a:cs typeface="Arial" pitchFamily="34" charset="0"/>
            </a:endParaRPr>
          </a:p>
        </p:txBody>
      </p:sp>
      <p:pic>
        <p:nvPicPr>
          <p:cNvPr id="10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四、結語</a:t>
            </a:r>
            <a:endParaRPr kumimoji="0" lang="en-US" altLang="zh-TW" sz="3500" b="1" dirty="0" smtClean="0">
              <a:solidFill>
                <a:prstClr val="black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305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WordArt 4"/>
          <p:cNvSpPr>
            <a:spLocks noChangeArrowheads="1" noChangeShapeType="1" noTextEdit="1"/>
          </p:cNvSpPr>
          <p:nvPr/>
        </p:nvSpPr>
        <p:spPr bwMode="auto">
          <a:xfrm>
            <a:off x="2195735" y="1988840"/>
            <a:ext cx="4608513" cy="20875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TW" altLang="en-US" sz="3600" b="1" kern="10" dirty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微軟正黑體"/>
                <a:ea typeface="微軟正黑體"/>
              </a:rPr>
              <a:t>簡報</a:t>
            </a:r>
            <a:r>
              <a:rPr lang="zh-TW" altLang="en-US" sz="3600" b="1" kern="10" dirty="0" smtClean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微軟正黑體"/>
                <a:ea typeface="微軟正黑體"/>
              </a:rPr>
              <a:t>完畢</a:t>
            </a:r>
            <a:endParaRPr lang="en-US" altLang="zh-TW" sz="3600" b="1" kern="10" dirty="0" smtClean="0">
              <a:ln w="19050">
                <a:solidFill>
                  <a:srgbClr val="FEFEFE"/>
                </a:solidFill>
                <a:round/>
                <a:headEnd/>
                <a:tailEnd/>
              </a:ln>
              <a:solidFill>
                <a:srgbClr val="B32C16"/>
              </a:solidFill>
              <a:effectLst>
                <a:outerShdw dist="50800" dir="7500015" algn="tl" rotWithShape="0">
                  <a:srgbClr val="000000">
                    <a:alpha val="34998"/>
                  </a:srgbClr>
                </a:outerShdw>
              </a:effectLst>
              <a:latin typeface="微軟正黑體"/>
              <a:ea typeface="微軟正黑體"/>
            </a:endParaRPr>
          </a:p>
          <a:p>
            <a:pPr algn="ctr"/>
            <a:r>
              <a:rPr lang="zh-TW" altLang="en-US" sz="3600" b="1" kern="10" dirty="0" smtClean="0">
                <a:ln w="19050">
                  <a:solidFill>
                    <a:srgbClr val="FEFEFE"/>
                  </a:solidFill>
                  <a:round/>
                  <a:headEnd/>
                  <a:tailEnd/>
                </a:ln>
                <a:solidFill>
                  <a:srgbClr val="B32C16"/>
                </a:solidFill>
                <a:effectLst>
                  <a:outerShdw dist="50800" dir="7500015" algn="tl" rotWithShape="0">
                    <a:srgbClr val="000000">
                      <a:alpha val="34998"/>
                    </a:srgbClr>
                  </a:outerShdw>
                </a:effectLst>
                <a:latin typeface="微軟正黑體"/>
                <a:ea typeface="微軟正黑體"/>
              </a:rPr>
              <a:t>謝謝</a:t>
            </a:r>
            <a:endParaRPr lang="zh-TW" altLang="en-US" sz="3600" b="1" kern="10" dirty="0">
              <a:ln w="19050">
                <a:solidFill>
                  <a:srgbClr val="FEFEFE"/>
                </a:solidFill>
                <a:round/>
                <a:headEnd/>
                <a:tailEnd/>
              </a:ln>
              <a:solidFill>
                <a:srgbClr val="B32C16"/>
              </a:solidFill>
              <a:effectLst>
                <a:outerShdw dist="50800" dir="7500015" algn="tl" rotWithShape="0">
                  <a:srgbClr val="000000">
                    <a:alpha val="34998"/>
                  </a:srgbClr>
                </a:outerShdw>
              </a:effectLst>
              <a:latin typeface="微軟正黑體"/>
              <a:ea typeface="微軟正黑體"/>
            </a:endParaRPr>
          </a:p>
        </p:txBody>
      </p:sp>
      <p:sp>
        <p:nvSpPr>
          <p:cNvPr id="53252" name="投影片編號版面配置區 5"/>
          <p:cNvSpPr txBox="1">
            <a:spLocks/>
          </p:cNvSpPr>
          <p:nvPr/>
        </p:nvSpPr>
        <p:spPr bwMode="auto">
          <a:xfrm>
            <a:off x="8647113" y="6408738"/>
            <a:ext cx="366712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899FDDC-3C4F-433F-B112-DE4679737604}" type="slidenum">
              <a:rPr kumimoji="0" lang="en-US" altLang="zh-TW" sz="1000">
                <a:solidFill>
                  <a:srgbClr val="000000"/>
                </a:solidFill>
              </a:rPr>
              <a:pPr algn="r"/>
              <a:t>22</a:t>
            </a:fld>
            <a:endParaRPr kumimoji="0" lang="en-US" altLang="zh-TW" sz="1000">
              <a:solidFill>
                <a:srgbClr val="000000"/>
              </a:solidFill>
            </a:endParaRPr>
          </a:p>
        </p:txBody>
      </p:sp>
      <p:pic>
        <p:nvPicPr>
          <p:cNvPr id="5" name="Picture 2" descr="C:\Users\abook\Desktop\log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矩形 19"/>
          <p:cNvSpPr>
            <a:spLocks noChangeArrowheads="1"/>
          </p:cNvSpPr>
          <p:nvPr/>
        </p:nvSpPr>
        <p:spPr bwMode="auto">
          <a:xfrm>
            <a:off x="468313" y="765175"/>
            <a:ext cx="8208962" cy="2054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24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zh-TW" sz="2000" b="1" dirty="0">
                <a:solidFill>
                  <a:srgbClr val="003366"/>
                </a:solidFill>
                <a:latin typeface="+mn-ea"/>
                <a:ea typeface="+mn-ea"/>
              </a:rPr>
              <a:t>為協助</a:t>
            </a:r>
            <a:r>
              <a:rPr lang="zh-TW" altLang="zh-TW" sz="2000" b="1" dirty="0" smtClean="0">
                <a:solidFill>
                  <a:srgbClr val="003366"/>
                </a:solidFill>
                <a:latin typeface="+mn-ea"/>
                <a:ea typeface="+mn-ea"/>
              </a:rPr>
              <a:t>大專</a:t>
            </a: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</a:rPr>
              <a:t>以上畢業</a:t>
            </a:r>
            <a:r>
              <a:rPr lang="zh-TW" altLang="zh-TW" sz="2000" b="1" dirty="0" smtClean="0">
                <a:solidFill>
                  <a:srgbClr val="003366"/>
                </a:solidFill>
                <a:latin typeface="+mn-ea"/>
                <a:ea typeface="+mn-ea"/>
              </a:rPr>
              <a:t>生</a:t>
            </a:r>
            <a:r>
              <a:rPr lang="zh-TW" altLang="en-US" sz="2000" b="1" dirty="0" smtClean="0">
                <a:solidFill>
                  <a:srgbClr val="003366"/>
                </a:solidFill>
                <a:latin typeface="+mn-ea"/>
                <a:ea typeface="+mn-ea"/>
              </a:rPr>
              <a:t>（簡稱大專畢業生）</a:t>
            </a:r>
            <a:r>
              <a:rPr lang="zh-TW" altLang="zh-TW" sz="2000" b="1" dirty="0" smtClean="0">
                <a:solidFill>
                  <a:srgbClr val="003366"/>
                </a:solidFill>
                <a:latin typeface="+mn-ea"/>
                <a:ea typeface="+mn-ea"/>
              </a:rPr>
              <a:t>就業</a:t>
            </a:r>
            <a:r>
              <a:rPr lang="zh-TW" altLang="zh-TW" sz="2000" b="1" dirty="0">
                <a:solidFill>
                  <a:srgbClr val="003366"/>
                </a:solidFill>
                <a:latin typeface="+mn-ea"/>
                <a:ea typeface="+mn-ea"/>
              </a:rPr>
              <a:t>，行政院召集教育部及勞動部等</a:t>
            </a:r>
            <a:r>
              <a:rPr lang="zh-TW" altLang="en-US" sz="2000" b="1" dirty="0">
                <a:solidFill>
                  <a:srgbClr val="003366"/>
                </a:solidFill>
                <a:latin typeface="+mn-ea"/>
                <a:ea typeface="+mn-ea"/>
              </a:rPr>
              <a:t>單位</a:t>
            </a:r>
            <a:r>
              <a:rPr lang="zh-TW" altLang="zh-TW" sz="2000" b="1" dirty="0">
                <a:solidFill>
                  <a:srgbClr val="003366"/>
                </a:solidFill>
                <a:latin typeface="+mn-ea"/>
                <a:ea typeface="+mn-ea"/>
              </a:rPr>
              <a:t>跨部會平台會議，獲致具體合作執行方案，</a:t>
            </a:r>
            <a:r>
              <a:rPr lang="zh-TW" altLang="zh-TW" sz="2000" b="1" dirty="0">
                <a:solidFill>
                  <a:srgbClr val="002060"/>
                </a:solidFill>
                <a:latin typeface="+mn-ea"/>
                <a:ea typeface="+mn-ea"/>
              </a:rPr>
              <a:t>自</a:t>
            </a:r>
            <a:r>
              <a:rPr lang="en-US" altLang="zh-TW" sz="2000" b="1" dirty="0">
                <a:solidFill>
                  <a:srgbClr val="002060"/>
                </a:solidFill>
                <a:latin typeface="+mn-ea"/>
                <a:ea typeface="+mn-ea"/>
              </a:rPr>
              <a:t>103</a:t>
            </a:r>
            <a:r>
              <a:rPr lang="zh-TW" altLang="zh-TW" sz="2000" b="1" dirty="0">
                <a:solidFill>
                  <a:srgbClr val="002060"/>
                </a:solidFill>
                <a:latin typeface="+mn-ea"/>
                <a:ea typeface="+mn-ea"/>
              </a:rPr>
              <a:t>年起由勞動部整合跨部會資料庫，首次建置「大專畢業生就業追蹤系統</a:t>
            </a:r>
            <a:r>
              <a:rPr lang="zh-TW" altLang="zh-TW" sz="2000" b="1" dirty="0" smtClean="0">
                <a:solidFill>
                  <a:srgbClr val="002060"/>
                </a:solidFill>
                <a:latin typeface="+mn-ea"/>
                <a:ea typeface="+mn-ea"/>
              </a:rPr>
              <a:t>」。</a:t>
            </a:r>
            <a:endParaRPr lang="zh-TW" altLang="zh-TW" sz="2000" dirty="0">
              <a:solidFill>
                <a:srgbClr val="002060"/>
              </a:solidFill>
              <a:latin typeface="+mn-ea"/>
              <a:ea typeface="+mn-ea"/>
            </a:endParaRPr>
          </a:p>
          <a:p>
            <a:pPr>
              <a:lnSpc>
                <a:spcPts val="2400"/>
              </a:lnSpc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zh-TW" altLang="zh-TW" sz="2000" b="1" dirty="0">
                <a:solidFill>
                  <a:srgbClr val="003366"/>
                </a:solidFill>
                <a:latin typeface="+mn-ea"/>
                <a:ea typeface="+mn-ea"/>
              </a:rPr>
              <a:t>由於本資料庫建置涉及各大專院校學生資料、教育部及相關部會之各項保險等個人資料之取得，經多次協調且經法務部函釋，</a:t>
            </a:r>
            <a:r>
              <a:rPr lang="zh-TW" altLang="zh-TW" sz="2000" b="1" dirty="0">
                <a:solidFill>
                  <a:srgbClr val="002060"/>
                </a:solidFill>
                <a:latin typeface="+mn-ea"/>
                <a:ea typeface="+mn-ea"/>
              </a:rPr>
              <a:t>因本資料庫建置係屬符合「個人資料保護法」第</a:t>
            </a:r>
            <a:r>
              <a:rPr lang="en-US" altLang="zh-TW" sz="2000" b="1" dirty="0">
                <a:solidFill>
                  <a:srgbClr val="002060"/>
                </a:solidFill>
                <a:latin typeface="+mn-ea"/>
                <a:ea typeface="+mn-ea"/>
              </a:rPr>
              <a:t>16</a:t>
            </a:r>
            <a:r>
              <a:rPr lang="zh-TW" altLang="zh-TW" sz="2000" b="1" dirty="0">
                <a:solidFill>
                  <a:srgbClr val="002060"/>
                </a:solidFill>
                <a:latin typeface="+mn-ea"/>
                <a:ea typeface="+mn-ea"/>
              </a:rPr>
              <a:t>條規定，遂得以進行建置。</a:t>
            </a:r>
            <a:endParaRPr lang="zh-TW" altLang="en-US" sz="2000" b="1" dirty="0">
              <a:solidFill>
                <a:srgbClr val="002060"/>
              </a:solidFill>
              <a:latin typeface="+mn-ea"/>
              <a:ea typeface="+mn-ea"/>
            </a:endParaRPr>
          </a:p>
        </p:txBody>
      </p:sp>
      <p:sp>
        <p:nvSpPr>
          <p:cNvPr id="13" name="圓角矩形 12"/>
          <p:cNvSpPr/>
          <p:nvPr/>
        </p:nvSpPr>
        <p:spPr>
          <a:xfrm>
            <a:off x="467544" y="3068638"/>
            <a:ext cx="3129731" cy="1844675"/>
          </a:xfrm>
          <a:prstGeom prst="roundRect">
            <a:avLst/>
          </a:prstGeom>
          <a:solidFill>
            <a:srgbClr val="FFC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72000" tIns="0" rIns="36000" bIns="0"/>
          <a:lstStyle/>
          <a:p>
            <a:pPr algn="ctr">
              <a:defRPr/>
            </a:pPr>
            <a:r>
              <a:rPr lang="zh-TW" altLang="en-US" sz="1600" b="1" u="sng" dirty="0">
                <a:solidFill>
                  <a:schemeClr val="tx1"/>
                </a:solidFill>
                <a:latin typeface="+mn-ea"/>
              </a:rPr>
              <a:t>勞動部</a:t>
            </a:r>
            <a:endParaRPr lang="en-US" altLang="zh-TW" sz="1600" b="1" u="sng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建置大專畢業生就業追蹤系統。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比對各項就業投保資料。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產出相關報表。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後續就業服務。</a:t>
            </a:r>
          </a:p>
        </p:txBody>
      </p:sp>
      <p:sp>
        <p:nvSpPr>
          <p:cNvPr id="16" name="圓角矩形 15"/>
          <p:cNvSpPr/>
          <p:nvPr/>
        </p:nvSpPr>
        <p:spPr>
          <a:xfrm>
            <a:off x="4356100" y="3068638"/>
            <a:ext cx="4352925" cy="189865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tIns="0" bIns="0"/>
          <a:lstStyle/>
          <a:p>
            <a:pPr algn="ctr">
              <a:defRPr/>
            </a:pPr>
            <a:r>
              <a:rPr lang="zh-TW" altLang="en-US" sz="1600" b="1" u="sng" dirty="0">
                <a:solidFill>
                  <a:schemeClr val="tx1"/>
                </a:solidFill>
                <a:latin typeface="+mn-ea"/>
              </a:rPr>
              <a:t>教育部</a:t>
            </a:r>
            <a:endParaRPr lang="en-US" altLang="zh-TW" sz="1600" b="1" u="sng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責成各大專校院上傳畢業生</a:t>
            </a:r>
            <a:r>
              <a:rPr lang="en-US" altLang="zh-TW" sz="16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新生資料至系統。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責成各大專校院</a:t>
            </a:r>
            <a:r>
              <a:rPr lang="zh-TW" altLang="zh-TW" sz="1600" b="1" dirty="0">
                <a:solidFill>
                  <a:schemeClr val="tx1"/>
                </a:solidFill>
                <a:latin typeface="+mn-ea"/>
              </a:rPr>
              <a:t>於畢業生離校時確認</a:t>
            </a: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接受就業服務及資料回饋學校之意願，</a:t>
            </a:r>
            <a:r>
              <a:rPr lang="zh-TW" altLang="zh-TW" sz="1600" b="1" dirty="0">
                <a:solidFill>
                  <a:schemeClr val="tx1"/>
                </a:solidFill>
                <a:latin typeface="+mn-ea"/>
              </a:rPr>
              <a:t>以利政府</a:t>
            </a:r>
            <a:r>
              <a:rPr lang="en-US" altLang="zh-TW" sz="16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學校</a:t>
            </a:r>
            <a:r>
              <a:rPr lang="zh-TW" altLang="zh-TW" sz="1600" b="1" dirty="0">
                <a:solidFill>
                  <a:schemeClr val="tx1"/>
                </a:solidFill>
                <a:latin typeface="+mn-ea"/>
              </a:rPr>
              <a:t>後續提供就業</a:t>
            </a:r>
            <a:r>
              <a:rPr lang="en-US" altLang="zh-TW" sz="16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zh-TW" altLang="zh-TW" sz="1600" b="1" dirty="0">
                <a:solidFill>
                  <a:schemeClr val="tx1"/>
                </a:solidFill>
                <a:latin typeface="+mn-ea"/>
              </a:rPr>
              <a:t>訓練服務。</a:t>
            </a:r>
            <a:endParaRPr lang="zh-TW" altLang="en-US" sz="16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圓角矩形 16"/>
          <p:cNvSpPr/>
          <p:nvPr/>
        </p:nvSpPr>
        <p:spPr>
          <a:xfrm>
            <a:off x="2484438" y="5229225"/>
            <a:ext cx="3532187" cy="1303338"/>
          </a:xfrm>
          <a:prstGeom prst="roundRect">
            <a:avLst/>
          </a:prstGeom>
          <a:solidFill>
            <a:srgbClr val="92D05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tIns="0" bIns="0"/>
          <a:lstStyle/>
          <a:p>
            <a:pPr algn="ctr">
              <a:defRPr/>
            </a:pPr>
            <a:r>
              <a:rPr lang="zh-TW" altLang="en-US" sz="1600" b="1" u="sng" dirty="0">
                <a:solidFill>
                  <a:schemeClr val="tx1"/>
                </a:solidFill>
                <a:latin typeface="+mn-ea"/>
              </a:rPr>
              <a:t>大專校院</a:t>
            </a:r>
            <a:endParaRPr lang="en-US" altLang="zh-TW" sz="1600" b="1" u="sng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上傳畢業生</a:t>
            </a:r>
            <a:r>
              <a:rPr lang="en-US" altLang="zh-TW" sz="1600" b="1" dirty="0">
                <a:solidFill>
                  <a:schemeClr val="tx1"/>
                </a:solidFill>
                <a:latin typeface="+mn-ea"/>
              </a:rPr>
              <a:t>/</a:t>
            </a: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新生資料至系統。</a:t>
            </a:r>
            <a:endParaRPr lang="en-US" altLang="zh-TW" sz="1600" b="1" dirty="0">
              <a:solidFill>
                <a:schemeClr val="tx1"/>
              </a:solidFill>
              <a:latin typeface="+mn-ea"/>
            </a:endParaRPr>
          </a:p>
          <a:p>
            <a:pPr marL="285750" indent="-285750">
              <a:buFont typeface="Wingdings" panose="05000000000000000000" pitchFamily="2" charset="2"/>
              <a:buChar char="ü"/>
              <a:defRPr/>
            </a:pPr>
            <a:r>
              <a:rPr lang="zh-TW" altLang="en-US" sz="1600" b="1" dirty="0">
                <a:solidFill>
                  <a:schemeClr val="tx1"/>
                </a:solidFill>
                <a:latin typeface="+mn-ea"/>
              </a:rPr>
              <a:t>畢業生離校時，確認其接受就業服務及資料回饋學校之意願。</a:t>
            </a:r>
          </a:p>
        </p:txBody>
      </p:sp>
      <p:grpSp>
        <p:nvGrpSpPr>
          <p:cNvPr id="34822" name="群組 17"/>
          <p:cNvGrpSpPr>
            <a:grpSpLocks/>
          </p:cNvGrpSpPr>
          <p:nvPr/>
        </p:nvGrpSpPr>
        <p:grpSpPr bwMode="auto">
          <a:xfrm>
            <a:off x="3419872" y="3789040"/>
            <a:ext cx="1153716" cy="613098"/>
            <a:chOff x="2401501" y="2480324"/>
            <a:chExt cx="1080120" cy="541617"/>
          </a:xfrm>
        </p:grpSpPr>
        <p:cxnSp>
          <p:nvCxnSpPr>
            <p:cNvPr id="21" name="直線單箭頭接點 20"/>
            <p:cNvCxnSpPr/>
            <p:nvPr/>
          </p:nvCxnSpPr>
          <p:spPr>
            <a:xfrm>
              <a:off x="2401501" y="2480324"/>
              <a:ext cx="1080120" cy="0"/>
            </a:xfrm>
            <a:prstGeom prst="straightConnector1">
              <a:avLst/>
            </a:prstGeom>
            <a:ln w="50800">
              <a:solidFill>
                <a:srgbClr val="660033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字方塊 21"/>
            <p:cNvSpPr txBox="1"/>
            <p:nvPr/>
          </p:nvSpPr>
          <p:spPr>
            <a:xfrm>
              <a:off x="2571212" y="2621685"/>
              <a:ext cx="720080" cy="4002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zh-TW" altLang="en-US" sz="2000" b="1" dirty="0">
                  <a:solidFill>
                    <a:schemeClr val="accent3">
                      <a:lumMod val="50000"/>
                    </a:schemeClr>
                  </a:solidFill>
                  <a:latin typeface="微軟正黑體" pitchFamily="34" charset="-120"/>
                  <a:ea typeface="微軟正黑體" pitchFamily="34" charset="-120"/>
                </a:rPr>
                <a:t>合作</a:t>
              </a:r>
            </a:p>
          </p:txBody>
        </p:sp>
      </p:grpSp>
      <p:cxnSp>
        <p:nvCxnSpPr>
          <p:cNvPr id="23" name="直線單箭頭接點 22"/>
          <p:cNvCxnSpPr>
            <a:stCxn id="16" idx="2"/>
          </p:cNvCxnSpPr>
          <p:nvPr/>
        </p:nvCxnSpPr>
        <p:spPr>
          <a:xfrm flipH="1">
            <a:off x="6010275" y="4967288"/>
            <a:ext cx="522288" cy="769937"/>
          </a:xfrm>
          <a:prstGeom prst="straightConnector1">
            <a:avLst/>
          </a:prstGeom>
          <a:ln w="508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文字方塊 23"/>
          <p:cNvSpPr txBox="1"/>
          <p:nvPr/>
        </p:nvSpPr>
        <p:spPr>
          <a:xfrm>
            <a:off x="6257925" y="5584825"/>
            <a:ext cx="719138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督導</a:t>
            </a:r>
          </a:p>
        </p:txBody>
      </p:sp>
      <p:cxnSp>
        <p:nvCxnSpPr>
          <p:cNvPr id="25" name="直線單箭頭接點 24"/>
          <p:cNvCxnSpPr/>
          <p:nvPr/>
        </p:nvCxnSpPr>
        <p:spPr>
          <a:xfrm flipH="1" flipV="1">
            <a:off x="1763713" y="5013325"/>
            <a:ext cx="644525" cy="835025"/>
          </a:xfrm>
          <a:prstGeom prst="straightConnector1">
            <a:avLst/>
          </a:prstGeom>
          <a:ln w="50800">
            <a:solidFill>
              <a:srgbClr val="660033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字方塊 13"/>
          <p:cNvSpPr txBox="1"/>
          <p:nvPr/>
        </p:nvSpPr>
        <p:spPr>
          <a:xfrm>
            <a:off x="1519238" y="5595938"/>
            <a:ext cx="7207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資料</a:t>
            </a:r>
          </a:p>
          <a:p>
            <a:pPr>
              <a:defRPr/>
            </a:pPr>
            <a:r>
              <a:rPr lang="zh-TW" altLang="en-US" sz="2000" b="1" dirty="0">
                <a:solidFill>
                  <a:schemeClr val="accent3">
                    <a:lumMod val="50000"/>
                  </a:schemeClr>
                </a:solidFill>
                <a:latin typeface="微軟正黑體" pitchFamily="34" charset="-120"/>
                <a:ea typeface="微軟正黑體" pitchFamily="34" charset="-120"/>
              </a:rPr>
              <a:t>上傳</a:t>
            </a:r>
          </a:p>
        </p:txBody>
      </p:sp>
      <p:sp>
        <p:nvSpPr>
          <p:cNvPr id="3482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E34235E-67A7-47B9-AB6D-124B74453FA4}" type="slidenum">
              <a:rPr lang="en-US" altLang="zh-TW" smtClean="0">
                <a:solidFill>
                  <a:srgbClr val="000000"/>
                </a:solidFill>
              </a:rPr>
              <a:pPr/>
              <a:t>3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9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+mj-ea"/>
                <a:cs typeface="+mj-cs"/>
              </a:rPr>
              <a:t>一</a:t>
            </a:r>
            <a:r>
              <a:rPr kumimoji="0" lang="zh-TW" altLang="en-US" sz="35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+mj-ea"/>
                <a:cs typeface="+mj-cs"/>
              </a:rPr>
              <a:t>、建置緣起</a:t>
            </a:r>
            <a:endParaRPr kumimoji="0" lang="zh-TW" altLang="en-US" sz="35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+mj-ea"/>
              <a:cs typeface="+mj-cs"/>
            </a:endParaRPr>
          </a:p>
        </p:txBody>
      </p:sp>
      <p:pic>
        <p:nvPicPr>
          <p:cNvPr id="15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資料庫圖表 7"/>
          <p:cNvGraphicFramePr/>
          <p:nvPr/>
        </p:nvGraphicFramePr>
        <p:xfrm>
          <a:off x="1115616" y="3212976"/>
          <a:ext cx="7488832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圓角矩形 4"/>
          <p:cNvSpPr/>
          <p:nvPr/>
        </p:nvSpPr>
        <p:spPr>
          <a:xfrm>
            <a:off x="684213" y="765175"/>
            <a:ext cx="7991475" cy="1584325"/>
          </a:xfrm>
          <a:prstGeom prst="roundRect">
            <a:avLst/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/>
          </a:p>
        </p:txBody>
      </p:sp>
      <p:sp>
        <p:nvSpPr>
          <p:cNvPr id="3686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17D5EE3-43A0-4C5E-A78D-49CF2907DB46}" type="slidenum">
              <a:rPr lang="en-US" altLang="zh-TW" smtClean="0">
                <a:solidFill>
                  <a:srgbClr val="000000"/>
                </a:solidFill>
              </a:rPr>
              <a:pPr/>
              <a:t>4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36872" name="矩形 9"/>
          <p:cNvSpPr>
            <a:spLocks noChangeArrowheads="1"/>
          </p:cNvSpPr>
          <p:nvPr/>
        </p:nvSpPr>
        <p:spPr bwMode="auto">
          <a:xfrm>
            <a:off x="1187624" y="1446981"/>
            <a:ext cx="7488237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"/>
            </a:pP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本系統目前資料範圍包括</a:t>
            </a:r>
            <a:r>
              <a:rPr lang="en-US" altLang="zh-TW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99-102</a:t>
            </a: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學年</a:t>
            </a:r>
            <a:r>
              <a:rPr lang="zh-TW" altLang="en-US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度大專畢業生</a:t>
            </a:r>
            <a:r>
              <a:rPr lang="en-US" altLang="zh-TW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(</a:t>
            </a: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含博士、碩士</a:t>
            </a:r>
            <a:r>
              <a:rPr lang="zh-TW" altLang="en-US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、學士及</a:t>
            </a: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專科</a:t>
            </a:r>
            <a:r>
              <a:rPr lang="en-US" altLang="zh-TW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)</a:t>
            </a:r>
            <a:r>
              <a:rPr lang="zh-TW" altLang="en-US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，</a:t>
            </a:r>
            <a:r>
              <a:rPr lang="en-US" altLang="zh-TW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4</a:t>
            </a:r>
            <a:r>
              <a:rPr lang="zh-TW" altLang="en-US" sz="2000" b="1" dirty="0" smtClean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個</a:t>
            </a: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學年度約</a:t>
            </a:r>
            <a:r>
              <a:rPr lang="en-US" altLang="zh-TW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120</a:t>
            </a: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萬筆畢業生資料。</a:t>
            </a:r>
            <a:endParaRPr lang="en-US" altLang="zh-TW" sz="2000" b="1" dirty="0">
              <a:solidFill>
                <a:srgbClr val="003366"/>
              </a:solidFill>
              <a:ea typeface="微軟正黑體" pitchFamily="34" charset="-120"/>
              <a:cs typeface="Arial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"/>
            </a:pPr>
            <a:r>
              <a:rPr lang="zh-TW" altLang="en-US" sz="2000" b="1" dirty="0">
                <a:solidFill>
                  <a:srgbClr val="003366"/>
                </a:solidFill>
                <a:ea typeface="微軟正黑體" pitchFamily="34" charset="-120"/>
                <a:cs typeface="Arial" pitchFamily="34" charset="0"/>
              </a:rPr>
              <a:t>畢業生基本資料欄位包括：畢業學年度、學校、學制、系所、姓名、身分證統一編號、性別、生日及聯絡資料等。</a:t>
            </a:r>
            <a:endParaRPr lang="en-US" altLang="zh-TW" sz="2000" b="1" dirty="0">
              <a:solidFill>
                <a:srgbClr val="003366"/>
              </a:solidFill>
              <a:ea typeface="微軟正黑體" pitchFamily="34" charset="-120"/>
              <a:cs typeface="Arial" pitchFamily="34" charset="0"/>
            </a:endParaRPr>
          </a:p>
        </p:txBody>
      </p:sp>
      <p:pic>
        <p:nvPicPr>
          <p:cNvPr id="9" name="Picture 2" descr="C:\Users\abook\Desktop\logo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80312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矩形 5"/>
          <p:cNvSpPr>
            <a:spLocks noChangeArrowheads="1"/>
          </p:cNvSpPr>
          <p:nvPr/>
        </p:nvSpPr>
        <p:spPr bwMode="auto">
          <a:xfrm>
            <a:off x="467544" y="764704"/>
            <a:ext cx="79208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>
              <a:defRPr/>
            </a:pP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一</a:t>
            </a: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分析對象 </a:t>
            </a:r>
            <a:endParaRPr lang="zh-TW" altLang="en-US" sz="2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467544" y="3224589"/>
            <a:ext cx="79208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>
              <a:defRPr/>
            </a:pP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二</a:t>
            </a: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資料比對方式</a:t>
            </a:r>
            <a:endParaRPr lang="zh-TW" altLang="en-US" sz="26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cxnSp>
        <p:nvCxnSpPr>
          <p:cNvPr id="16" name="直線單箭頭接點 15"/>
          <p:cNvCxnSpPr/>
          <p:nvPr/>
        </p:nvCxnSpPr>
        <p:spPr>
          <a:xfrm>
            <a:off x="3131840" y="476672"/>
            <a:ext cx="648072" cy="0"/>
          </a:xfrm>
          <a:prstGeom prst="straightConnector1">
            <a:avLst/>
          </a:prstGeom>
          <a:ln w="44450"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 16"/>
          <p:cNvSpPr/>
          <p:nvPr/>
        </p:nvSpPr>
        <p:spPr>
          <a:xfrm>
            <a:off x="3779912" y="251030"/>
            <a:ext cx="3600399" cy="47705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anchor="ctr" anchorCtr="0">
            <a:spAutoFit/>
          </a:bodyPr>
          <a:lstStyle/>
          <a:p>
            <a:pPr algn="ctr">
              <a:lnSpc>
                <a:spcPts val="3000"/>
              </a:lnSpc>
            </a:pPr>
            <a:r>
              <a:rPr kumimoji="0" lang="zh-TW" altLang="en-US" sz="2200" b="1" dirty="0" smtClean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由勞動部與教育部共同研議</a:t>
            </a:r>
            <a:endParaRPr lang="zh-TW" altLang="en-US" sz="2200" dirty="0"/>
          </a:p>
        </p:txBody>
      </p:sp>
      <p:sp>
        <p:nvSpPr>
          <p:cNvPr id="18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  <a:cs typeface="+mj-cs"/>
              </a:rPr>
              <a:t>二、具體作法</a:t>
            </a:r>
            <a:endParaRPr kumimoji="0" lang="zh-TW" altLang="en-US" sz="35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矩形 9"/>
          <p:cNvSpPr>
            <a:spLocks noChangeArrowheads="1"/>
          </p:cNvSpPr>
          <p:nvPr/>
        </p:nvSpPr>
        <p:spPr bwMode="auto">
          <a:xfrm>
            <a:off x="999066" y="1177394"/>
            <a:ext cx="1401346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28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altLang="zh-TW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1.</a:t>
            </a:r>
            <a:r>
              <a:rPr lang="zh-TW" altLang="en-US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投保</a:t>
            </a:r>
            <a:r>
              <a:rPr lang="zh-TW" altLang="en-US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率</a:t>
            </a:r>
            <a:endParaRPr lang="en-US" altLang="zh-TW" sz="24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9" name="資料庫圖表 18"/>
          <p:cNvGraphicFramePr/>
          <p:nvPr/>
        </p:nvGraphicFramePr>
        <p:xfrm>
          <a:off x="35496" y="1556792"/>
          <a:ext cx="921702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9942" name="Picture 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476375" y="1989138"/>
            <a:ext cx="765175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二、具體作法</a:t>
            </a:r>
          </a:p>
        </p:txBody>
      </p:sp>
      <p:sp>
        <p:nvSpPr>
          <p:cNvPr id="14" name="圓角化同側角落矩形 13"/>
          <p:cNvSpPr/>
          <p:nvPr/>
        </p:nvSpPr>
        <p:spPr>
          <a:xfrm rot="5400000">
            <a:off x="4308706" y="668102"/>
            <a:ext cx="1799753" cy="7610475"/>
          </a:xfrm>
          <a:prstGeom prst="round2SameRect">
            <a:avLst/>
          </a:prstGeom>
          <a:solidFill>
            <a:schemeClr val="accent3">
              <a:tint val="40000"/>
              <a:hueOff val="0"/>
              <a:satOff val="0"/>
              <a:lumOff val="0"/>
            </a:schemeClr>
          </a:solidFill>
        </p:spPr>
        <p:style>
          <a:ln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lnRef>
          <a:fillRef idx="1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9945" name="矩形 15"/>
          <p:cNvSpPr>
            <a:spLocks noChangeArrowheads="1"/>
          </p:cNvSpPr>
          <p:nvPr/>
        </p:nvSpPr>
        <p:spPr bwMode="auto">
          <a:xfrm>
            <a:off x="1476375" y="3716338"/>
            <a:ext cx="7416800" cy="1502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  <a:spcBef>
                <a:spcPts val="600"/>
              </a:spcBef>
            </a:pPr>
            <a:r>
              <a:rPr lang="en-US" altLang="zh-TW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1.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第</a:t>
            </a:r>
            <a:r>
              <a:rPr lang="en-US" altLang="en-US" sz="20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</a:t>
            </a:r>
            <a:r>
              <a:rPr lang="zh-TW" altLang="en-US" sz="20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次比對時間點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為</a:t>
            </a:r>
            <a:r>
              <a:rPr lang="en-US" altLang="zh-TW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日（原規劃就</a:t>
            </a:r>
            <a:r>
              <a:rPr lang="en-US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101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學年度畢業生</a:t>
            </a:r>
            <a:endParaRPr lang="en-US" altLang="zh-TW" sz="2000" b="1" dirty="0" smtClean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  <a:p>
            <a:pPr>
              <a:lnSpc>
                <a:spcPts val="2800"/>
              </a:lnSpc>
              <a:spcBef>
                <a:spcPts val="600"/>
              </a:spcBef>
            </a:pP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    畢業後</a:t>
            </a:r>
            <a:r>
              <a:rPr lang="en-US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</a:t>
            </a:r>
            <a:r>
              <a:rPr lang="zh-TW" altLang="en-US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年狀態先進行分析。）</a:t>
            </a:r>
            <a:endParaRPr lang="en-US" altLang="zh-TW" sz="2000" b="1" dirty="0" smtClean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  <a:p>
            <a:r>
              <a:rPr lang="en-US" altLang="zh-TW" sz="20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2.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自</a:t>
            </a:r>
            <a:r>
              <a:rPr lang="en-US" altLang="zh-TW" sz="2000" b="1" dirty="0" smtClean="0">
                <a:latin typeface="微軟正黑體" pitchFamily="34" charset="-120"/>
                <a:ea typeface="微軟正黑體" pitchFamily="34" charset="-120"/>
              </a:rPr>
              <a:t>104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年下半年起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採用追蹤資料方式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蒐集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大專畢業生教育程</a:t>
            </a:r>
            <a:endParaRPr lang="en-US" altLang="zh-TW" sz="2000" b="1" dirty="0" smtClean="0">
              <a:latin typeface="微軟正黑體" pitchFamily="34" charset="-120"/>
              <a:ea typeface="微軟正黑體" pitchFamily="34" charset="-120"/>
            </a:endParaRPr>
          </a:p>
          <a:p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    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度歷程、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並按月勾稽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工作歷程及勞退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提繳工資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等時間數列</a:t>
            </a:r>
            <a:r>
              <a:rPr lang="zh-TW" altLang="en-US" sz="2000" b="1" dirty="0" smtClean="0">
                <a:latin typeface="微軟正黑體" pitchFamily="34" charset="-120"/>
                <a:ea typeface="微軟正黑體" pitchFamily="34" charset="-120"/>
              </a:rPr>
              <a:t>資</a:t>
            </a:r>
            <a:r>
              <a:rPr lang="zh-TW" altLang="zh-TW" sz="2000" b="1" dirty="0" smtClean="0">
                <a:latin typeface="微軟正黑體" pitchFamily="34" charset="-120"/>
                <a:ea typeface="微軟正黑體" pitchFamily="34" charset="-120"/>
              </a:rPr>
              <a:t>料</a:t>
            </a:r>
            <a:endParaRPr lang="zh-TW" altLang="en-US" sz="2000" b="1" dirty="0"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1" name="矩形 5"/>
          <p:cNvSpPr>
            <a:spLocks noChangeArrowheads="1"/>
          </p:cNvSpPr>
          <p:nvPr/>
        </p:nvSpPr>
        <p:spPr bwMode="auto">
          <a:xfrm>
            <a:off x="467544" y="764704"/>
            <a:ext cx="792080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342900" indent="-342900">
              <a:defRPr/>
            </a:pP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三</a:t>
            </a:r>
            <a:r>
              <a:rPr lang="en-US" altLang="zh-TW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r>
              <a:rPr lang="zh-TW" altLang="en-US" sz="26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名詞</a:t>
            </a:r>
            <a:r>
              <a:rPr lang="zh-TW" altLang="en-US" sz="2600" b="1" spc="50" dirty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定義</a:t>
            </a:r>
          </a:p>
        </p:txBody>
      </p:sp>
      <p:pic>
        <p:nvPicPr>
          <p:cNvPr id="12" name="Picture 2" descr="C:\Users\abook\Desktop\logo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文字方塊 12"/>
          <p:cNvSpPr txBox="1"/>
          <p:nvPr/>
        </p:nvSpPr>
        <p:spPr>
          <a:xfrm>
            <a:off x="3635896" y="2996952"/>
            <a:ext cx="1440160" cy="369332"/>
          </a:xfrm>
          <a:prstGeom prst="rect">
            <a:avLst/>
          </a:prstGeom>
          <a:solidFill>
            <a:schemeClr val="bg2">
              <a:lumMod val="75000"/>
            </a:schemeClr>
          </a:solidFill>
          <a:effectLst>
            <a:outerShdw blurRad="50800" dist="889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TW" altLang="en-US" b="1" dirty="0" smtClean="0">
                <a:solidFill>
                  <a:prstClr val="black"/>
                </a:solidFill>
                <a:latin typeface="微軟正黑體" pitchFamily="34" charset="-120"/>
                <a:ea typeface="微軟正黑體" pitchFamily="34" charset="-120"/>
              </a:rPr>
              <a:t>可工作人數</a:t>
            </a:r>
            <a:endParaRPr lang="zh-TW" altLang="en-US" b="1" dirty="0">
              <a:solidFill>
                <a:prstClr val="black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6" name="向右箭號 15"/>
          <p:cNvSpPr/>
          <p:nvPr/>
        </p:nvSpPr>
        <p:spPr>
          <a:xfrm rot="1849054">
            <a:off x="3188480" y="2884625"/>
            <a:ext cx="504056" cy="36004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9939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ED1C5BC-90B1-4976-AA27-96CF06CAA6C5}" type="slidenum">
              <a:rPr lang="en-US" altLang="zh-TW" smtClean="0">
                <a:solidFill>
                  <a:srgbClr val="000000"/>
                </a:solidFill>
              </a:rPr>
              <a:pPr/>
              <a:t>5</a:t>
            </a:fld>
            <a:endParaRPr lang="en-US" altLang="zh-TW" dirty="0" smtClean="0">
              <a:solidFill>
                <a:srgbClr val="000000"/>
              </a:solidFill>
            </a:endParaRPr>
          </a:p>
        </p:txBody>
      </p:sp>
      <p:sp>
        <p:nvSpPr>
          <p:cNvPr id="24" name="文字方塊 23"/>
          <p:cNvSpPr txBox="1"/>
          <p:nvPr/>
        </p:nvSpPr>
        <p:spPr>
          <a:xfrm>
            <a:off x="3275856" y="980728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000" b="1" dirty="0" smtClean="0">
                <a:latin typeface="+mj-ea"/>
                <a:ea typeface="+mj-ea"/>
              </a:rPr>
              <a:t>採單一時點計算投保狀況</a:t>
            </a:r>
            <a:endParaRPr lang="zh-TW" altLang="en-US" sz="2000" b="1" dirty="0">
              <a:latin typeface="+mj-ea"/>
              <a:ea typeface="+mj-ea"/>
            </a:endParaRPr>
          </a:p>
        </p:txBody>
      </p:sp>
      <p:cxnSp>
        <p:nvCxnSpPr>
          <p:cNvPr id="25" name="直線單箭頭接點 24"/>
          <p:cNvCxnSpPr/>
          <p:nvPr/>
        </p:nvCxnSpPr>
        <p:spPr>
          <a:xfrm flipV="1">
            <a:off x="2483768" y="1124744"/>
            <a:ext cx="720080" cy="28803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資料庫圖表 14"/>
          <p:cNvGraphicFramePr/>
          <p:nvPr/>
        </p:nvGraphicFramePr>
        <p:xfrm>
          <a:off x="467544" y="1052736"/>
          <a:ext cx="8892480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矩形 9"/>
          <p:cNvSpPr>
            <a:spLocks noChangeArrowheads="1"/>
          </p:cNvSpPr>
          <p:nvPr/>
        </p:nvSpPr>
        <p:spPr bwMode="auto">
          <a:xfrm>
            <a:off x="539552" y="836712"/>
            <a:ext cx="1715534" cy="451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280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en-US" altLang="zh-TW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2.</a:t>
            </a:r>
            <a:r>
              <a:rPr lang="zh-TW" altLang="en-US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境外人數</a:t>
            </a:r>
          </a:p>
        </p:txBody>
      </p:sp>
      <p:sp>
        <p:nvSpPr>
          <p:cNvPr id="9" name="矩形 8"/>
          <p:cNvSpPr/>
          <p:nvPr/>
        </p:nvSpPr>
        <p:spPr>
          <a:xfrm>
            <a:off x="539552" y="2905586"/>
            <a:ext cx="6616452" cy="45140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lnSpc>
                <a:spcPts val="2800"/>
              </a:lnSpc>
              <a:spcBef>
                <a:spcPts val="300"/>
              </a:spcBef>
              <a:spcAft>
                <a:spcPts val="600"/>
              </a:spcAft>
              <a:tabLst>
                <a:tab pos="177800" algn="l"/>
              </a:tabLst>
              <a:defRPr/>
            </a:pPr>
            <a:r>
              <a:rPr lang="en-US" altLang="zh-TW" sz="2400" b="1" spc="50" dirty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3</a:t>
            </a:r>
            <a:r>
              <a:rPr lang="en-US" altLang="zh-TW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.</a:t>
            </a:r>
            <a:r>
              <a:rPr lang="zh-TW" altLang="en-US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勞工退休金新制提繳工資</a:t>
            </a:r>
            <a:r>
              <a:rPr lang="en-US" altLang="zh-TW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(</a:t>
            </a:r>
            <a:r>
              <a:rPr lang="zh-TW" altLang="en-US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簡稱勞退提繳工資</a:t>
            </a:r>
            <a:r>
              <a:rPr lang="en-US" altLang="zh-TW" sz="2400" b="1" spc="50" dirty="0" smtClean="0">
                <a:ln w="11430"/>
                <a:solidFill>
                  <a:srgbClr val="008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)</a:t>
            </a:r>
            <a:endParaRPr lang="zh-TW" altLang="en-US" sz="2000" b="1" spc="50" dirty="0">
              <a:ln w="11430"/>
              <a:solidFill>
                <a:srgbClr val="008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7" name="資料庫圖表 16"/>
          <p:cNvGraphicFramePr/>
          <p:nvPr/>
        </p:nvGraphicFramePr>
        <p:xfrm>
          <a:off x="504056" y="3356992"/>
          <a:ext cx="8532440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0967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D58E0C2-B2B0-4449-925E-F018F020F96A}" type="slidenum">
              <a:rPr lang="en-US" altLang="zh-TW" smtClean="0">
                <a:solidFill>
                  <a:srgbClr val="000000"/>
                </a:solidFill>
              </a:rPr>
              <a:pPr/>
              <a:t>6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11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  <a:cs typeface="+mj-cs"/>
              </a:rPr>
              <a:t>二、具體作法</a:t>
            </a:r>
            <a:endParaRPr kumimoji="0" lang="zh-TW" altLang="en-US" sz="3500" b="1" dirty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微軟正黑體" pitchFamily="34" charset="-120"/>
              <a:ea typeface="+mj-ea"/>
              <a:cs typeface="+mj-cs"/>
            </a:endParaRPr>
          </a:p>
        </p:txBody>
      </p:sp>
      <p:pic>
        <p:nvPicPr>
          <p:cNvPr id="8" name="Picture 2" descr="C:\Users\abook\Desktop\logo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群組 9"/>
          <p:cNvGrpSpPr/>
          <p:nvPr/>
        </p:nvGrpSpPr>
        <p:grpSpPr>
          <a:xfrm>
            <a:off x="2051720" y="3573016"/>
            <a:ext cx="6912768" cy="2952328"/>
            <a:chOff x="1728200" y="288028"/>
            <a:chExt cx="6730682" cy="847885"/>
          </a:xfrm>
        </p:grpSpPr>
        <p:sp>
          <p:nvSpPr>
            <p:cNvPr id="12" name="圓角化同側角落矩形 11"/>
            <p:cNvSpPr/>
            <p:nvPr/>
          </p:nvSpPr>
          <p:spPr>
            <a:xfrm rot="5400000">
              <a:off x="4669598" y="-2653370"/>
              <a:ext cx="847885" cy="6730682"/>
            </a:xfrm>
            <a:prstGeom prst="round2SameRect">
              <a:avLst/>
            </a:prstGeom>
            <a:ln w="38100"/>
          </p:spPr>
          <p:style>
            <a:ln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tint val="40000"/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圓角化同側角落矩形 4"/>
            <p:cNvSpPr/>
            <p:nvPr/>
          </p:nvSpPr>
          <p:spPr>
            <a:xfrm>
              <a:off x="1728200" y="288028"/>
              <a:ext cx="6689292" cy="827205"/>
            </a:xfrm>
            <a:prstGeom prst="rect">
              <a:avLst/>
            </a:prstGeom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47650" tIns="123825" rIns="247650" bIns="123825" numCol="1" spcCol="1270" anchor="ctr" anchorCtr="0">
              <a:noAutofit/>
            </a:bodyPr>
            <a:lstStyle/>
            <a:p>
              <a:pPr lvl="0" defTabSz="755650">
                <a:lnSpc>
                  <a:spcPts val="2800"/>
                </a:lnSpc>
                <a:spcAft>
                  <a:spcPct val="15000"/>
                </a:spcAft>
                <a:buFont typeface="Arial" pitchFamily="34" charset="0"/>
                <a:buChar char="•"/>
              </a:pP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以「勞退提繳工資」作為大專畢業生薪資水準之估算依據。相較於「勞工保險投保薪資分級表」僅分</a:t>
              </a:r>
              <a:r>
                <a:rPr lang="en-US" altLang="zh-TW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19</a:t>
              </a: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組、以</a:t>
              </a:r>
              <a:r>
                <a:rPr lang="en-US" altLang="zh-TW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43,900</a:t>
              </a: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元為上限，「勞工退休金月提繳工資分級表」分為</a:t>
              </a:r>
              <a:r>
                <a:rPr lang="en-US" altLang="zh-TW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62</a:t>
              </a: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組、以</a:t>
              </a:r>
              <a:r>
                <a:rPr lang="en-US" altLang="zh-TW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15</a:t>
              </a: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萬元為上限，因此勞退提繳工資較勞保薪資更貼近實際薪資。</a:t>
              </a:r>
            </a:p>
            <a:p>
              <a:pPr marR="0" lvl="0" indent="0" defTabSz="914400" eaLnBrk="1" fontAlgn="auto" latinLnBrk="0" hangingPunct="1">
                <a:lnSpc>
                  <a:spcPts val="28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lang="zh-TW" altLang="en-US" sz="2000" b="1" dirty="0" smtClean="0">
                  <a:solidFill>
                    <a:schemeClr val="tx1"/>
                  </a:solidFill>
                  <a:latin typeface="Arial" pitchFamily="34" charset="0"/>
                  <a:ea typeface="微軟正黑體" pitchFamily="34" charset="-120"/>
                  <a:cs typeface="Arial" pitchFamily="34" charset="0"/>
                </a:rPr>
                <a:t>勞退提繳工資僅限於經常性工作報酬，不含紅利、春節、端午節、中秋節等非按月獎金。</a:t>
              </a:r>
              <a:endParaRPr lang="zh-TW" alt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文字方塊 42"/>
          <p:cNvSpPr txBox="1"/>
          <p:nvPr/>
        </p:nvSpPr>
        <p:spPr>
          <a:xfrm>
            <a:off x="7776864" y="4725144"/>
            <a:ext cx="154766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包含有一定僱主及職業工會勞工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grpSp>
        <p:nvGrpSpPr>
          <p:cNvPr id="41986" name="Organization Chart 2"/>
          <p:cNvGrpSpPr>
            <a:grpSpLocks noChangeAspect="1"/>
          </p:cNvGrpSpPr>
          <p:nvPr/>
        </p:nvGrpSpPr>
        <p:grpSpPr bwMode="auto">
          <a:xfrm>
            <a:off x="899408" y="1557338"/>
            <a:ext cx="7820123" cy="5113337"/>
            <a:chOff x="1827" y="7987"/>
            <a:chExt cx="8522" cy="6721"/>
          </a:xfrm>
        </p:grpSpPr>
        <p:cxnSp>
          <p:nvCxnSpPr>
            <p:cNvPr id="41998" name="_s2076"/>
            <p:cNvCxnSpPr>
              <a:cxnSpLocks noChangeShapeType="1"/>
            </p:cNvCxnSpPr>
            <p:nvPr/>
          </p:nvCxnSpPr>
          <p:spPr bwMode="auto">
            <a:xfrm rot="10800000">
              <a:off x="3106" y="11947"/>
              <a:ext cx="369" cy="1952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1999" name="_s2075"/>
            <p:cNvCxnSpPr>
              <a:cxnSpLocks noChangeShapeType="1"/>
            </p:cNvCxnSpPr>
            <p:nvPr/>
          </p:nvCxnSpPr>
          <p:spPr bwMode="auto">
            <a:xfrm rot="10800000">
              <a:off x="3106" y="11947"/>
              <a:ext cx="369" cy="912"/>
            </a:xfrm>
            <a:prstGeom prst="bentConnector2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2000" name="_s2074"/>
            <p:cNvCxnSpPr>
              <a:cxnSpLocks noChangeShapeType="1"/>
            </p:cNvCxnSpPr>
            <p:nvPr/>
          </p:nvCxnSpPr>
          <p:spPr bwMode="auto">
            <a:xfrm rot="16200000" flipV="1">
              <a:off x="7238" y="9373"/>
              <a:ext cx="681" cy="2984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2001" name="_s2073"/>
            <p:cNvCxnSpPr>
              <a:cxnSpLocks noChangeShapeType="1"/>
            </p:cNvCxnSpPr>
            <p:nvPr/>
          </p:nvCxnSpPr>
          <p:spPr bwMode="auto">
            <a:xfrm flipH="1" flipV="1">
              <a:off x="6087" y="10525"/>
              <a:ext cx="1" cy="68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02" name="_s2072"/>
            <p:cNvCxnSpPr>
              <a:cxnSpLocks noChangeShapeType="1"/>
            </p:cNvCxnSpPr>
            <p:nvPr/>
          </p:nvCxnSpPr>
          <p:spPr bwMode="auto">
            <a:xfrm rot="5400000" flipH="1" flipV="1">
              <a:off x="4256" y="9375"/>
              <a:ext cx="681" cy="298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2003" name="_s2071"/>
            <p:cNvCxnSpPr>
              <a:cxnSpLocks noChangeShapeType="1"/>
            </p:cNvCxnSpPr>
            <p:nvPr/>
          </p:nvCxnSpPr>
          <p:spPr bwMode="auto">
            <a:xfrm rot="16200000" flipV="1">
              <a:off x="7970" y="8686"/>
              <a:ext cx="710" cy="148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cxnSp>
          <p:nvCxnSpPr>
            <p:cNvPr id="42004" name="_s2070"/>
            <p:cNvCxnSpPr>
              <a:cxnSpLocks noChangeShapeType="1"/>
            </p:cNvCxnSpPr>
            <p:nvPr/>
          </p:nvCxnSpPr>
          <p:spPr bwMode="auto">
            <a:xfrm rot="5400000" flipH="1" flipV="1">
              <a:off x="6479" y="8684"/>
              <a:ext cx="710" cy="1493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</p:cxnSp>
        <p:sp>
          <p:nvSpPr>
            <p:cNvPr id="30" name="_s2069"/>
            <p:cNvSpPr>
              <a:spLocks noChangeArrowheads="1"/>
            </p:cNvSpPr>
            <p:nvPr/>
          </p:nvSpPr>
          <p:spPr bwMode="auto">
            <a:xfrm>
              <a:off x="6301" y="8322"/>
              <a:ext cx="2558" cy="754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大專以上畢業生</a:t>
              </a:r>
              <a:endParaRPr lang="zh-TW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(303,435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_s2068"/>
            <p:cNvSpPr>
              <a:spLocks noChangeArrowheads="1"/>
            </p:cNvSpPr>
            <p:nvPr/>
          </p:nvSpPr>
          <p:spPr bwMode="auto">
            <a:xfrm>
              <a:off x="4809" y="9786"/>
              <a:ext cx="2556" cy="739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alt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國</a:t>
              </a:r>
              <a:r>
                <a:rPr lang="zh-TW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內</a:t>
              </a:r>
              <a:r>
                <a:rPr lang="en-US" altLang="zh-TW" sz="1600" b="1" u="sng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100%</a:t>
              </a:r>
              <a:endParaRPr lang="en-US" altLang="zh-TW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(300,000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_s2067"/>
            <p:cNvSpPr>
              <a:spLocks noChangeArrowheads="1"/>
            </p:cNvSpPr>
            <p:nvPr/>
          </p:nvSpPr>
          <p:spPr bwMode="auto">
            <a:xfrm>
              <a:off x="7791" y="9786"/>
              <a:ext cx="2557" cy="739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 w="38100">
              <a:solidFill>
                <a:srgbClr val="FF0000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境外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-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出境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3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個月以上</a:t>
              </a:r>
              <a:endParaRPr lang="zh-TW" altLang="en-US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(3,435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_s2066"/>
            <p:cNvSpPr>
              <a:spLocks noChangeArrowheads="1"/>
            </p:cNvSpPr>
            <p:nvPr/>
          </p:nvSpPr>
          <p:spPr bwMode="auto">
            <a:xfrm>
              <a:off x="1827" y="11206"/>
              <a:ext cx="2557" cy="741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可</a:t>
              </a:r>
              <a:r>
                <a:rPr lang="zh-TW" altLang="en-US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工作人口</a:t>
              </a:r>
              <a:r>
                <a:rPr lang="zh-TW" sz="1600" b="1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altLang="zh-TW" sz="1600" b="1" u="sng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68.71%</a:t>
              </a:r>
              <a:endParaRPr lang="en-US" altLang="zh-TW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(206,132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_s2065"/>
            <p:cNvSpPr>
              <a:spLocks noChangeArrowheads="1"/>
            </p:cNvSpPr>
            <p:nvPr/>
          </p:nvSpPr>
          <p:spPr bwMode="auto">
            <a:xfrm>
              <a:off x="4810" y="11206"/>
              <a:ext cx="2556" cy="741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繼續升學 </a:t>
              </a:r>
              <a:r>
                <a:rPr lang="en-US" altLang="zh-TW" sz="1600" b="1" u="sng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13.23%</a:t>
              </a:r>
              <a:endParaRPr lang="en-US" altLang="zh-TW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(39,675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_s2064"/>
            <p:cNvSpPr>
              <a:spLocks noChangeArrowheads="1"/>
            </p:cNvSpPr>
            <p:nvPr/>
          </p:nvSpPr>
          <p:spPr bwMode="auto">
            <a:xfrm>
              <a:off x="7792" y="11206"/>
              <a:ext cx="2557" cy="741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服役 </a:t>
              </a:r>
              <a:r>
                <a:rPr lang="en-US" altLang="zh-TW" sz="1600" b="1" u="sng" dirty="0">
                  <a:solidFill>
                    <a:srgbClr val="0000CC"/>
                  </a:solidFill>
                  <a:latin typeface="Arial" pitchFamily="34" charset="0"/>
                  <a:cs typeface="Arial" pitchFamily="34" charset="0"/>
                </a:rPr>
                <a:t>18.06%</a:t>
              </a:r>
              <a:endParaRPr lang="en-US" altLang="zh-TW" sz="105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  <a:p>
              <a:pPr algn="ctr" eaLnBrk="0" hangingPunct="0">
                <a:defRPr/>
              </a:pP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(54,193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" name="_s2063"/>
            <p:cNvSpPr>
              <a:spLocks noChangeArrowheads="1"/>
            </p:cNvSpPr>
            <p:nvPr/>
          </p:nvSpPr>
          <p:spPr bwMode="auto">
            <a:xfrm>
              <a:off x="3475" y="12531"/>
              <a:ext cx="2119" cy="656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投保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(143,890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_s2062"/>
            <p:cNvSpPr>
              <a:spLocks noChangeArrowheads="1"/>
            </p:cNvSpPr>
            <p:nvPr/>
          </p:nvSpPr>
          <p:spPr bwMode="auto">
            <a:xfrm>
              <a:off x="3475" y="13572"/>
              <a:ext cx="2119" cy="654"/>
            </a:xfrm>
            <a:prstGeom prst="roundRect">
              <a:avLst>
                <a:gd name="adj" fmla="val 16667"/>
              </a:avLst>
            </a:prstGeom>
            <a:solidFill>
              <a:schemeClr val="accent5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未投保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 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(62,242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" name="_s2061"/>
            <p:cNvSpPr>
              <a:spLocks noChangeArrowheads="1"/>
            </p:cNvSpPr>
            <p:nvPr/>
          </p:nvSpPr>
          <p:spPr bwMode="auto">
            <a:xfrm>
              <a:off x="6065" y="12179"/>
              <a:ext cx="1827" cy="652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勞保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(131,789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_s2060"/>
            <p:cNvSpPr>
              <a:spLocks noChangeArrowheads="1"/>
            </p:cNvSpPr>
            <p:nvPr/>
          </p:nvSpPr>
          <p:spPr bwMode="auto">
            <a:xfrm>
              <a:off x="6065" y="13108"/>
              <a:ext cx="1838" cy="656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公保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(11,777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_s2059"/>
            <p:cNvSpPr>
              <a:spLocks noChangeArrowheads="1"/>
            </p:cNvSpPr>
            <p:nvPr/>
          </p:nvSpPr>
          <p:spPr bwMode="auto">
            <a:xfrm>
              <a:off x="6134" y="14045"/>
              <a:ext cx="1814" cy="663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>
                <a:defRPr/>
              </a:pPr>
              <a:r>
                <a:rPr 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農保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(324</a:t>
              </a:r>
              <a:r>
                <a:rPr lang="zh-TW" altLang="en-US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人</a:t>
              </a:r>
              <a:r>
                <a:rPr lang="en-US" altLang="zh-TW" sz="1600" b="1" dirty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rPr>
                <a:t>)</a:t>
              </a:r>
              <a:endParaRPr lang="en-US" altLang="zh-TW" sz="28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2039" name="AutoShape 9"/>
            <p:cNvCxnSpPr>
              <a:cxnSpLocks noChangeShapeType="1"/>
            </p:cNvCxnSpPr>
            <p:nvPr/>
          </p:nvCxnSpPr>
          <p:spPr bwMode="auto">
            <a:xfrm flipH="1">
              <a:off x="5939" y="8619"/>
              <a:ext cx="362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40" name="AutoShape 8"/>
            <p:cNvCxnSpPr>
              <a:cxnSpLocks noChangeShapeType="1"/>
            </p:cNvCxnSpPr>
            <p:nvPr/>
          </p:nvCxnSpPr>
          <p:spPr bwMode="auto">
            <a:xfrm>
              <a:off x="5939" y="8292"/>
              <a:ext cx="2" cy="930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41" name="AutoShape 7"/>
            <p:cNvCxnSpPr>
              <a:cxnSpLocks noChangeShapeType="1"/>
            </p:cNvCxnSpPr>
            <p:nvPr/>
          </p:nvCxnSpPr>
          <p:spPr bwMode="auto">
            <a:xfrm>
              <a:off x="5578" y="8307"/>
              <a:ext cx="362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42" name="AutoShape 6"/>
            <p:cNvCxnSpPr>
              <a:cxnSpLocks noChangeShapeType="1"/>
            </p:cNvCxnSpPr>
            <p:nvPr/>
          </p:nvCxnSpPr>
          <p:spPr bwMode="auto">
            <a:xfrm>
              <a:off x="5578" y="9202"/>
              <a:ext cx="362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43" name="AutoShape 5"/>
            <p:cNvCxnSpPr>
              <a:cxnSpLocks noChangeShapeType="1"/>
            </p:cNvCxnSpPr>
            <p:nvPr/>
          </p:nvCxnSpPr>
          <p:spPr bwMode="auto">
            <a:xfrm>
              <a:off x="5578" y="8619"/>
              <a:ext cx="362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2044" name="AutoShape 4"/>
            <p:cNvCxnSpPr>
              <a:cxnSpLocks noChangeShapeType="1"/>
            </p:cNvCxnSpPr>
            <p:nvPr/>
          </p:nvCxnSpPr>
          <p:spPr bwMode="auto">
            <a:xfrm>
              <a:off x="5578" y="8916"/>
              <a:ext cx="362" cy="1"/>
            </a:xfrm>
            <a:prstGeom prst="straightConnector1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2045" name="Text Box 3"/>
            <p:cNvSpPr txBox="1">
              <a:spLocks noChangeArrowheads="1"/>
            </p:cNvSpPr>
            <p:nvPr/>
          </p:nvSpPr>
          <p:spPr bwMode="auto">
            <a:xfrm>
              <a:off x="2179" y="7987"/>
              <a:ext cx="3321" cy="15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r"/>
              <a:r>
                <a:rPr lang="zh-TW" altLang="en-US" sz="1600" b="1" dirty="0" smtClean="0">
                  <a:ea typeface="微軟正黑體" pitchFamily="34" charset="-120"/>
                  <a:cs typeface="Arial" pitchFamily="34" charset="0"/>
                </a:rPr>
                <a:t>博士   </a:t>
              </a:r>
              <a:r>
                <a:rPr lang="en-US" altLang="zh-TW" sz="1600" b="1" dirty="0" smtClean="0">
                  <a:ea typeface="微軟正黑體" pitchFamily="34" charset="-120"/>
                  <a:cs typeface="Arial" pitchFamily="34" charset="0"/>
                </a:rPr>
                <a:t>4,008</a:t>
              </a:r>
              <a:r>
                <a:rPr lang="zh-TW" altLang="en-US" sz="1600" b="1" dirty="0" smtClean="0">
                  <a:ea typeface="微軟正黑體" pitchFamily="34" charset="-120"/>
                  <a:cs typeface="Arial" pitchFamily="34" charset="0"/>
                </a:rPr>
                <a:t>人</a:t>
              </a:r>
              <a:r>
                <a:rPr lang="en-US" altLang="zh-TW" sz="1600" b="1" dirty="0" smtClean="0">
                  <a:ea typeface="微軟正黑體" pitchFamily="34" charset="-120"/>
                  <a:cs typeface="Arial" pitchFamily="34" charset="0"/>
                </a:rPr>
                <a:t>,   1.32% </a:t>
              </a:r>
            </a:p>
            <a:p>
              <a:pPr algn="r"/>
              <a:r>
                <a:rPr lang="zh-TW" altLang="en-US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碩士  </a:t>
              </a:r>
              <a:r>
                <a:rPr lang="en-US" altLang="zh-TW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58,049</a:t>
              </a:r>
              <a:r>
                <a:rPr lang="zh-TW" altLang="en-US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人</a:t>
              </a:r>
              <a:r>
                <a:rPr lang="en-US" altLang="zh-TW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,  19.13% </a:t>
              </a:r>
            </a:p>
            <a:p>
              <a:pPr algn="r"/>
              <a:r>
                <a:rPr lang="zh-TW" altLang="en-US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學士 </a:t>
              </a:r>
              <a:r>
                <a:rPr lang="en-US" altLang="zh-TW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223,317</a:t>
              </a:r>
              <a:r>
                <a:rPr lang="zh-TW" altLang="en-US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人</a:t>
              </a:r>
              <a:r>
                <a:rPr lang="en-US" altLang="zh-TW" sz="1600" b="1" dirty="0" smtClean="0">
                  <a:solidFill>
                    <a:srgbClr val="FF0000"/>
                  </a:solidFill>
                  <a:ea typeface="微軟正黑體" pitchFamily="34" charset="-120"/>
                  <a:cs typeface="Arial" pitchFamily="34" charset="0"/>
                </a:rPr>
                <a:t>,  73.61% </a:t>
              </a:r>
            </a:p>
            <a:p>
              <a:pPr algn="r"/>
              <a:r>
                <a:rPr lang="zh-TW" altLang="en-US" sz="1600" b="1" dirty="0" smtClean="0">
                  <a:ea typeface="微軟正黑體" pitchFamily="34" charset="-120"/>
                  <a:cs typeface="Arial" pitchFamily="34" charset="0"/>
                </a:rPr>
                <a:t>專科  </a:t>
              </a:r>
              <a:r>
                <a:rPr lang="en-US" altLang="zh-TW" sz="1600" b="1" dirty="0" smtClean="0">
                  <a:ea typeface="微軟正黑體" pitchFamily="34" charset="-120"/>
                  <a:cs typeface="Arial" pitchFamily="34" charset="0"/>
                </a:rPr>
                <a:t>18,061</a:t>
              </a:r>
              <a:r>
                <a:rPr lang="zh-TW" altLang="en-US" sz="1600" b="1" dirty="0" smtClean="0">
                  <a:ea typeface="微軟正黑體" pitchFamily="34" charset="-120"/>
                  <a:cs typeface="Arial" pitchFamily="34" charset="0"/>
                </a:rPr>
                <a:t>人</a:t>
              </a:r>
              <a:r>
                <a:rPr lang="en-US" altLang="zh-TW" sz="1600" b="1" dirty="0" smtClean="0">
                  <a:ea typeface="微軟正黑體" pitchFamily="34" charset="-120"/>
                  <a:cs typeface="Arial" pitchFamily="34" charset="0"/>
                </a:rPr>
                <a:t>,   5.95%</a:t>
              </a:r>
              <a:endParaRPr lang="en-US" altLang="zh-TW" sz="3600" b="1" dirty="0">
                <a:ea typeface="微軟正黑體" pitchFamily="34" charset="-120"/>
                <a:cs typeface="Arial" pitchFamily="34" charset="0"/>
              </a:endParaRPr>
            </a:p>
          </p:txBody>
        </p:sp>
        <p:sp>
          <p:nvSpPr>
            <p:cNvPr id="42046" name="Text Box 10"/>
            <p:cNvSpPr txBox="1">
              <a:spLocks noChangeArrowheads="1"/>
            </p:cNvSpPr>
            <p:nvPr/>
          </p:nvSpPr>
          <p:spPr bwMode="auto">
            <a:xfrm>
              <a:off x="7869" y="13193"/>
              <a:ext cx="2263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占投保</a:t>
              </a:r>
              <a:r>
                <a:rPr lang="en-US" alt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8.18%</a:t>
              </a:r>
              <a:endParaRPr lang="en-US" altLang="zh-TW" sz="3600" b="1" dirty="0">
                <a:ea typeface="微軟正黑體" pitchFamily="34" charset="-120"/>
                <a:cs typeface="Arial" pitchFamily="34" charset="0"/>
              </a:endParaRPr>
            </a:p>
          </p:txBody>
        </p:sp>
        <p:sp>
          <p:nvSpPr>
            <p:cNvPr id="42047" name="Text Box 10"/>
            <p:cNvSpPr txBox="1">
              <a:spLocks noChangeArrowheads="1"/>
            </p:cNvSpPr>
            <p:nvPr/>
          </p:nvSpPr>
          <p:spPr bwMode="auto">
            <a:xfrm>
              <a:off x="7878" y="14187"/>
              <a:ext cx="2263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占投保</a:t>
              </a:r>
              <a:r>
                <a:rPr lang="en-US" alt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0.22%</a:t>
              </a:r>
              <a:endParaRPr lang="en-US" altLang="zh-TW" sz="3600" b="1" dirty="0">
                <a:ea typeface="微軟正黑體" pitchFamily="34" charset="-120"/>
                <a:cs typeface="Arial" pitchFamily="34" charset="0"/>
              </a:endParaRPr>
            </a:p>
          </p:txBody>
        </p:sp>
        <p:sp>
          <p:nvSpPr>
            <p:cNvPr id="42038" name="Text Box 10"/>
            <p:cNvSpPr txBox="1">
              <a:spLocks noChangeArrowheads="1"/>
            </p:cNvSpPr>
            <p:nvPr/>
          </p:nvSpPr>
          <p:spPr bwMode="auto">
            <a:xfrm>
              <a:off x="7869" y="12342"/>
              <a:ext cx="2263" cy="4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r>
                <a:rPr 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占投保</a:t>
              </a:r>
              <a:r>
                <a:rPr lang="en-US" altLang="zh-TW" sz="1600" b="1" dirty="0">
                  <a:solidFill>
                    <a:srgbClr val="632423"/>
                  </a:solidFill>
                  <a:ea typeface="微軟正黑體" pitchFamily="34" charset="-120"/>
                  <a:cs typeface="Arial" pitchFamily="34" charset="0"/>
                </a:rPr>
                <a:t>91.59%</a:t>
              </a:r>
              <a:endParaRPr lang="en-US" altLang="zh-TW" sz="3600" b="1" dirty="0">
                <a:ea typeface="微軟正黑體" pitchFamily="34" charset="-120"/>
                <a:cs typeface="Arial" pitchFamily="34" charset="0"/>
              </a:endParaRPr>
            </a:p>
          </p:txBody>
        </p:sp>
      </p:grpSp>
      <p:sp>
        <p:nvSpPr>
          <p:cNvPr id="2049" name="文字方塊 2"/>
          <p:cNvSpPr txBox="1">
            <a:spLocks noChangeArrowheads="1"/>
          </p:cNvSpPr>
          <p:nvPr/>
        </p:nvSpPr>
        <p:spPr bwMode="auto">
          <a:xfrm>
            <a:off x="125413" y="4941888"/>
            <a:ext cx="1998662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zh-TW" sz="1600" b="1" dirty="0">
                <a:ea typeface="微軟正黑體" pitchFamily="34" charset="-120"/>
                <a:cs typeface="Arial" pitchFamily="34" charset="0"/>
              </a:rPr>
              <a:t>投保率</a:t>
            </a: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   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69.80%</a:t>
            </a:r>
            <a:endParaRPr lang="en-US" altLang="zh-TW" sz="1050" dirty="0">
              <a:ea typeface="微軟正黑體" pitchFamily="34" charset="-120"/>
              <a:cs typeface="Arial" pitchFamily="34" charset="0"/>
            </a:endParaRPr>
          </a:p>
          <a:p>
            <a:pPr eaLnBrk="0" hangingPunct="0">
              <a:defRPr/>
            </a:pPr>
            <a:r>
              <a:rPr lang="en-US" altLang="zh-TW" sz="1100" b="1" dirty="0">
                <a:ea typeface="微軟正黑體" pitchFamily="34" charset="-120"/>
                <a:cs typeface="Arial" pitchFamily="34" charset="0"/>
              </a:rPr>
              <a:t>(143,890/206,132=69.80%)</a:t>
            </a:r>
            <a:endParaRPr lang="en-US" altLang="zh-TW" sz="1050" dirty="0"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2081" name="Rectangle 33"/>
          <p:cNvSpPr>
            <a:spLocks noChangeArrowheads="1"/>
          </p:cNvSpPr>
          <p:nvPr/>
        </p:nvSpPr>
        <p:spPr bwMode="auto">
          <a:xfrm>
            <a:off x="2339752" y="620688"/>
            <a:ext cx="4641014" cy="40011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101</a:t>
            </a:r>
            <a:r>
              <a:rPr lang="zh-TW" altLang="en-US" sz="2000" b="1" dirty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學年度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大專畢業生</a:t>
            </a:r>
            <a:r>
              <a:rPr lang="zh-TW" altLang="en-US" sz="2000" b="1" dirty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畢業</a:t>
            </a:r>
            <a:r>
              <a:rPr lang="en-US" altLang="zh-TW" sz="2000" b="1" dirty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1</a:t>
            </a:r>
            <a:r>
              <a:rPr lang="zh-TW" altLang="en-US" sz="2000" b="1" dirty="0" smtClean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年後流向</a:t>
            </a:r>
            <a:r>
              <a:rPr lang="zh-TW" altLang="en-US" sz="2000" b="1" dirty="0">
                <a:solidFill>
                  <a:schemeClr val="bg1"/>
                </a:solidFill>
                <a:latin typeface="微軟正黑體" pitchFamily="34" charset="-120"/>
                <a:cs typeface="Times New Roman" pitchFamily="18" charset="0"/>
              </a:rPr>
              <a:t>圖</a:t>
            </a:r>
            <a:endParaRPr lang="zh-TW" altLang="en-US" sz="2800" dirty="0">
              <a:solidFill>
                <a:schemeClr val="bg1"/>
              </a:solidFill>
              <a:latin typeface="微軟正黑體" pitchFamily="34" charset="-120"/>
              <a:cs typeface="新細明體" pitchFamily="18" charset="-120"/>
            </a:endParaRPr>
          </a:p>
        </p:txBody>
      </p:sp>
      <p:sp>
        <p:nvSpPr>
          <p:cNvPr id="41989" name="Rectangle 4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zh-TW" altLang="zh-TW" sz="1200">
              <a:latin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zh-TW" altLang="zh-TW" sz="1200">
                <a:latin typeface="Calibri" pitchFamily="34" charset="0"/>
                <a:cs typeface="Times New Roman" pitchFamily="18" charset="0"/>
              </a:rPr>
              <a:t/>
            </a:r>
            <a:br>
              <a:rPr lang="zh-TW" altLang="zh-TW" sz="1200">
                <a:latin typeface="Calibri" pitchFamily="34" charset="0"/>
                <a:cs typeface="Times New Roman" pitchFamily="18" charset="0"/>
              </a:rPr>
            </a:br>
            <a:endParaRPr lang="zh-TW" altLang="zh-TW" sz="800"/>
          </a:p>
          <a:p>
            <a:pPr eaLnBrk="0" hangingPunct="0"/>
            <a:endParaRPr lang="zh-TW" altLang="zh-TW"/>
          </a:p>
        </p:txBody>
      </p:sp>
      <p:sp>
        <p:nvSpPr>
          <p:cNvPr id="41990" name="Rectangle 4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 altLang="zh-TW" sz="800"/>
          </a:p>
          <a:p>
            <a:pPr eaLnBrk="0" hangingPunct="0"/>
            <a:r>
              <a:rPr lang="en-US" altLang="zh-TW"/>
              <a:t/>
            </a:r>
            <a:br>
              <a:rPr lang="en-US" altLang="zh-TW"/>
            </a:br>
            <a:endParaRPr lang="en-US" altLang="zh-TW"/>
          </a:p>
        </p:txBody>
      </p:sp>
      <p:sp>
        <p:nvSpPr>
          <p:cNvPr id="4199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83E0DAC-F4E5-490A-93BA-F499C3D6C2C8}" type="slidenum">
              <a:rPr lang="en-US" altLang="zh-TW" smtClean="0">
                <a:solidFill>
                  <a:srgbClr val="000000"/>
                </a:solidFill>
              </a:rPr>
              <a:pPr/>
              <a:t>7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41" name="標題 1"/>
          <p:cNvSpPr txBox="1">
            <a:spLocks/>
          </p:cNvSpPr>
          <p:nvPr/>
        </p:nvSpPr>
        <p:spPr>
          <a:xfrm>
            <a:off x="154288" y="62413"/>
            <a:ext cx="288032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+mj-ea"/>
                <a:cs typeface="+mj-cs"/>
              </a:rPr>
              <a:t>三、分析結果</a:t>
            </a:r>
          </a:p>
        </p:txBody>
      </p:sp>
      <p:sp>
        <p:nvSpPr>
          <p:cNvPr id="41996" name="矩形 41"/>
          <p:cNvSpPr>
            <a:spLocks noChangeArrowheads="1"/>
          </p:cNvSpPr>
          <p:nvPr/>
        </p:nvSpPr>
        <p:spPr bwMode="auto">
          <a:xfrm>
            <a:off x="3203848" y="1124744"/>
            <a:ext cx="2557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>
                <a:ea typeface="微軟正黑體" pitchFamily="34" charset="-120"/>
                <a:cs typeface="Arial" pitchFamily="34" charset="0"/>
              </a:rPr>
              <a:t>日</a:t>
            </a:r>
          </a:p>
        </p:txBody>
      </p:sp>
      <p:sp>
        <p:nvSpPr>
          <p:cNvPr id="41997" name="矩形 42"/>
          <p:cNvSpPr>
            <a:spLocks noChangeArrowheads="1"/>
          </p:cNvSpPr>
          <p:nvPr/>
        </p:nvSpPr>
        <p:spPr bwMode="auto">
          <a:xfrm>
            <a:off x="96838" y="5805488"/>
            <a:ext cx="1954212" cy="416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ts val="2400"/>
              </a:lnSpc>
            </a:pPr>
            <a:r>
              <a:rPr lang="zh-TW" altLang="en-US" b="1" dirty="0">
                <a:ea typeface="微軟正黑體" pitchFamily="34" charset="-120"/>
                <a:cs typeface="Arial" pitchFamily="34" charset="0"/>
              </a:rPr>
              <a:t>未投保率 </a:t>
            </a:r>
            <a:r>
              <a:rPr lang="en-US" altLang="zh-TW" b="1" dirty="0">
                <a:ea typeface="微軟正黑體" pitchFamily="34" charset="-120"/>
                <a:cs typeface="Arial" pitchFamily="34" charset="0"/>
              </a:rPr>
              <a:t>30.20%</a:t>
            </a:r>
            <a:endParaRPr lang="en-US" altLang="zh-TW" sz="3200" dirty="0">
              <a:ea typeface="微軟正黑體" pitchFamily="34" charset="-120"/>
              <a:cs typeface="Arial" pitchFamily="34" charset="0"/>
            </a:endParaRPr>
          </a:p>
        </p:txBody>
      </p:sp>
      <p:pic>
        <p:nvPicPr>
          <p:cNvPr id="42" name="Picture 2" descr="C:\Users\abook\Desktop\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肘形接點 45"/>
          <p:cNvCxnSpPr>
            <a:stCxn id="36" idx="3"/>
            <a:endCxn id="38" idx="1"/>
          </p:cNvCxnSpPr>
          <p:nvPr/>
        </p:nvCxnSpPr>
        <p:spPr>
          <a:xfrm flipV="1">
            <a:off x="4356156" y="4994633"/>
            <a:ext cx="432208" cy="269323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肘形接點 47"/>
          <p:cNvCxnSpPr>
            <a:stCxn id="36" idx="3"/>
            <a:endCxn id="39" idx="1"/>
          </p:cNvCxnSpPr>
          <p:nvPr/>
        </p:nvCxnSpPr>
        <p:spPr>
          <a:xfrm>
            <a:off x="4356156" y="5263956"/>
            <a:ext cx="432208" cy="438982"/>
          </a:xfrm>
          <a:prstGeom prst="bentConnector3">
            <a:avLst>
              <a:gd name="adj1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肘形接點 49"/>
          <p:cNvCxnSpPr>
            <a:stCxn id="36" idx="3"/>
            <a:endCxn id="40" idx="1"/>
          </p:cNvCxnSpPr>
          <p:nvPr/>
        </p:nvCxnSpPr>
        <p:spPr>
          <a:xfrm>
            <a:off x="4356156" y="5263956"/>
            <a:ext cx="495525" cy="1154514"/>
          </a:xfrm>
          <a:prstGeom prst="bentConnector3">
            <a:avLst>
              <a:gd name="adj1" fmla="val 44492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字方塊 43"/>
          <p:cNvSpPr txBox="1"/>
          <p:nvPr/>
        </p:nvSpPr>
        <p:spPr>
          <a:xfrm>
            <a:off x="539552" y="6381329"/>
            <a:ext cx="3456384" cy="307777"/>
          </a:xfrm>
          <a:prstGeom prst="rect">
            <a:avLst/>
          </a:prstGeom>
          <a:solidFill>
            <a:srgbClr val="BC7D7A"/>
          </a:solidFill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主要包含失業者及非勞動力</a:t>
            </a:r>
          </a:p>
        </p:txBody>
      </p:sp>
      <p:sp>
        <p:nvSpPr>
          <p:cNvPr id="45" name="文字方塊 44"/>
          <p:cNvSpPr txBox="1"/>
          <p:nvPr/>
        </p:nvSpPr>
        <p:spPr>
          <a:xfrm>
            <a:off x="7596336" y="2348880"/>
            <a:ext cx="1547664" cy="52322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zh-TW" altLang="en-US" sz="1400" b="1" dirty="0" smtClean="0">
                <a:latin typeface="微軟正黑體" pitchFamily="34" charset="-120"/>
                <a:ea typeface="微軟正黑體" pitchFamily="34" charset="-120"/>
              </a:rPr>
              <a:t>掌握境外大專畢業生人數資料庫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166B364-1607-4ED7-93CD-5FE129D9913F}" type="slidenum">
              <a:rPr lang="en-US" altLang="zh-TW" smtClean="0">
                <a:solidFill>
                  <a:srgbClr val="000000"/>
                </a:solidFill>
              </a:rPr>
              <a:pPr/>
              <a:t>8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5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sp>
        <p:nvSpPr>
          <p:cNvPr id="7" name="Rectangle 33"/>
          <p:cNvSpPr>
            <a:spLocks noChangeArrowheads="1"/>
          </p:cNvSpPr>
          <p:nvPr/>
        </p:nvSpPr>
        <p:spPr bwMode="auto">
          <a:xfrm>
            <a:off x="1994219" y="1012795"/>
            <a:ext cx="5153975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畢業</a:t>
            </a: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年後之就業狀況</a:t>
            </a:r>
            <a:endParaRPr lang="zh-TW" altLang="en-US" sz="20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468313" y="2205038"/>
          <a:ext cx="8208913" cy="3810182"/>
        </p:xfrm>
        <a:graphic>
          <a:graphicData uri="http://schemas.openxmlformats.org/drawingml/2006/table">
            <a:tbl>
              <a:tblPr firstRow="1" firstCol="1" bandRow="1">
                <a:tableStyleId>{00A15C55-8517-42AA-B614-E9B94910E393}</a:tableStyleId>
              </a:tblPr>
              <a:tblGrid>
                <a:gridCol w="864095"/>
                <a:gridCol w="936104"/>
                <a:gridCol w="936104"/>
                <a:gridCol w="999248"/>
                <a:gridCol w="830132"/>
                <a:gridCol w="690902"/>
                <a:gridCol w="936104"/>
                <a:gridCol w="936104"/>
                <a:gridCol w="1080120"/>
              </a:tblGrid>
              <a:tr h="446980">
                <a:tc rowSpan="3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6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項目別</a:t>
                      </a:r>
                      <a:endParaRPr lang="zh-TW" sz="2400" b="1" kern="100" spc="50" dirty="0">
                        <a:ln>
                          <a:solidFill>
                            <a:schemeClr val="bg1"/>
                          </a:solidFill>
                        </a:ln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160B"/>
                    </a:solidFill>
                  </a:tcPr>
                </a:tc>
                <a:tc gridSpan="8"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 smtClean="0">
                          <a:latin typeface="+mj-ea"/>
                          <a:ea typeface="+mj-ea"/>
                        </a:rPr>
                        <a:t>可</a:t>
                      </a:r>
                      <a:r>
                        <a:rPr lang="zh-TW" altLang="en-US" sz="1800" b="1" kern="100" spc="50" dirty="0" smtClean="0">
                          <a:latin typeface="+mj-ea"/>
                          <a:ea typeface="+mj-ea"/>
                        </a:rPr>
                        <a:t>工作</a:t>
                      </a:r>
                      <a:r>
                        <a:rPr lang="zh-TW" sz="1800" b="1" kern="100" spc="50" dirty="0" smtClean="0">
                          <a:latin typeface="+mj-ea"/>
                          <a:ea typeface="+mj-ea"/>
                        </a:rPr>
                        <a:t>人數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A160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4698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zh-TW" sz="2400" b="1" kern="100" spc="5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5A160B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8D19D"/>
                    </a:solidFill>
                  </a:tcPr>
                </a:tc>
                <a:tc gridSpan="3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100" spc="50" dirty="0" smtClean="0">
                          <a:latin typeface="+mj-ea"/>
                          <a:ea typeface="+mj-ea"/>
                        </a:rPr>
                        <a:t>已投保人數</a:t>
                      </a:r>
                      <a:endParaRPr lang="zh-TW" altLang="en-US" b="1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E8D19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未</a:t>
                      </a:r>
                      <a:r>
                        <a:rPr lang="zh-TW" sz="1800" b="1" kern="100" spc="50" dirty="0" smtClean="0">
                          <a:latin typeface="+mj-ea"/>
                          <a:ea typeface="+mj-ea"/>
                        </a:rPr>
                        <a:t>投保</a:t>
                      </a:r>
                      <a:endParaRPr lang="en-US" altLang="zh-TW" sz="1800" b="1" kern="100" spc="50" dirty="0" smtClean="0"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 smtClean="0">
                          <a:latin typeface="+mj-ea"/>
                          <a:ea typeface="+mj-ea"/>
                        </a:rPr>
                        <a:t>人數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8D19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投保率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8D19D"/>
                    </a:solidFill>
                  </a:tcPr>
                </a:tc>
                <a:tc rowSpan="2"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未投</a:t>
                      </a:r>
                      <a:endParaRPr lang="zh-TW" sz="2400" b="1" kern="100" spc="50" dirty="0">
                        <a:latin typeface="+mj-ea"/>
                        <a:ea typeface="+mj-ea"/>
                      </a:endParaRPr>
                    </a:p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保率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8D19D"/>
                    </a:solidFill>
                  </a:tcPr>
                </a:tc>
              </a:tr>
              <a:tr h="502851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endParaRPr lang="en-US" sz="1800" kern="100" spc="50" dirty="0">
                        <a:latin typeface="Arial" pitchFamily="34" charset="0"/>
                        <a:ea typeface="標楷體" pitchFamily="65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勞保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公保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7F0DE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16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zh-TW" sz="1800" b="1" kern="100" spc="50" dirty="0">
                          <a:latin typeface="+mj-ea"/>
                          <a:ea typeface="+mj-ea"/>
                        </a:rPr>
                        <a:t>農保</a:t>
                      </a:r>
                      <a:endParaRPr lang="zh-TW" sz="2400" b="1" kern="100" spc="50" dirty="0">
                        <a:latin typeface="+mj-ea"/>
                        <a:ea typeface="+mj-ea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7F0D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4723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spc="50" dirty="0">
                          <a:solidFill>
                            <a:schemeClr val="tx1"/>
                          </a:solidFill>
                        </a:rPr>
                        <a:t>總計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206,132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143,890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131,789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11,777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324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62,242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69.80%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30.20%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</a:tr>
              <a:tr h="46653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spc="50" dirty="0">
                          <a:solidFill>
                            <a:schemeClr val="tx1"/>
                          </a:solidFill>
                        </a:rPr>
                        <a:t>博士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3,504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2,962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1,958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998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6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542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84.53%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15.47%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</a:tr>
              <a:tr h="46653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spc="50" dirty="0">
                          <a:solidFill>
                            <a:schemeClr val="tx1"/>
                          </a:solidFill>
                        </a:rPr>
                        <a:t>碩士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47,858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37,107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27,467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9,552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88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10,751 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77.54%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dk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100" dirty="0">
                          <a:latin typeface="Arial" pitchFamily="34" charset="0"/>
                          <a:cs typeface="Arial" pitchFamily="34" charset="0"/>
                        </a:rPr>
                        <a:t>22.46%</a:t>
                      </a:r>
                      <a:endParaRPr lang="zh-TW" sz="2400" b="1" kern="100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</a:tr>
              <a:tr h="46653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spc="50" dirty="0" smtClean="0">
                          <a:solidFill>
                            <a:schemeClr val="tx1"/>
                          </a:solidFill>
                        </a:rPr>
                        <a:t>學</a:t>
                      </a:r>
                      <a:r>
                        <a:rPr lang="zh-TW" altLang="en-US" sz="1800" kern="100" spc="50" dirty="0" smtClean="0">
                          <a:solidFill>
                            <a:schemeClr val="tx1"/>
                          </a:solidFill>
                        </a:rPr>
                        <a:t>士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145,840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97,807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96,409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1,202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196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48,033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67.06%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32.94%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F5E8E8"/>
                    </a:solidFill>
                  </a:tcPr>
                </a:tc>
              </a:tr>
              <a:tr h="466535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lt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>
                        <a:lnSpc>
                          <a:spcPts val="2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zh-TW" sz="1800" kern="100" spc="50" dirty="0">
                          <a:solidFill>
                            <a:schemeClr val="tx1"/>
                          </a:solidFill>
                        </a:rPr>
                        <a:t>專科</a:t>
                      </a:r>
                      <a:endParaRPr lang="zh-TW" sz="2400" b="1" kern="100" spc="50" dirty="0">
                        <a:solidFill>
                          <a:schemeClr val="tx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8,930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6,014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5,955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25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34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2,916 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67.35%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kumimoji="0" lang="en-US" sz="1800" b="1" kern="100" dirty="0">
                          <a:latin typeface="Arial" pitchFamily="34" charset="0"/>
                          <a:cs typeface="Arial" pitchFamily="34" charset="0"/>
                        </a:rPr>
                        <a:t>32.65%</a:t>
                      </a:r>
                      <a:endParaRPr kumimoji="0" lang="zh-TW" sz="1800" b="1" kern="100" dirty="0">
                        <a:solidFill>
                          <a:schemeClr val="dk1"/>
                        </a:solidFill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 marL="36195" marR="36195" marT="0" marB="0" anchor="ctr">
                    <a:solidFill>
                      <a:srgbClr val="E9CDCD"/>
                    </a:solidFill>
                  </a:tcPr>
                </a:tc>
              </a:tr>
            </a:tbl>
          </a:graphicData>
        </a:graphic>
      </p:graphicFrame>
      <p:sp>
        <p:nvSpPr>
          <p:cNvPr id="12" name="矩形 11"/>
          <p:cNvSpPr/>
          <p:nvPr/>
        </p:nvSpPr>
        <p:spPr>
          <a:xfrm>
            <a:off x="2987675" y="1844675"/>
            <a:ext cx="5688013" cy="2984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                             </a:t>
            </a:r>
            <a:r>
              <a:rPr lang="zh-TW" altLang="zh-TW" sz="1600" b="1" kern="0" dirty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單位：</a:t>
            </a:r>
            <a:r>
              <a:rPr lang="zh-TW" altLang="zh-TW" sz="1600" b="1" kern="0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人</a:t>
            </a:r>
            <a:r>
              <a:rPr lang="zh-TW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、 </a:t>
            </a:r>
            <a:r>
              <a:rPr lang="en-US" altLang="zh-TW" sz="1600" b="1" kern="0" dirty="0" smtClean="0">
                <a:solidFill>
                  <a:srgbClr val="000000"/>
                </a:solidFill>
                <a:ea typeface="微軟正黑體" pitchFamily="34" charset="-120"/>
                <a:cs typeface="Arial" pitchFamily="34" charset="0"/>
              </a:rPr>
              <a:t>%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pic>
        <p:nvPicPr>
          <p:cNvPr id="8" name="Picture 2" descr="C:\Users\abook\Desktop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矩形 8"/>
          <p:cNvSpPr/>
          <p:nvPr/>
        </p:nvSpPr>
        <p:spPr>
          <a:xfrm>
            <a:off x="6660232" y="2708920"/>
            <a:ext cx="936104" cy="3312368"/>
          </a:xfrm>
          <a:prstGeom prst="rect">
            <a:avLst/>
          </a:prstGeom>
          <a:noFill/>
          <a:ln cmpd="sng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2411413" y="1700213"/>
          <a:ext cx="172819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</a:tblGrid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algn="ctr"/>
                      <a:r>
                        <a:rPr lang="zh-TW" altLang="zh-TW" sz="1800" b="1" kern="120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教育服務業</a:t>
                      </a:r>
                      <a:r>
                        <a:rPr lang="en-US" altLang="zh-TW" sz="1800" b="1" kern="120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18.74%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專業、科學及技術服務業</a:t>
                      </a:r>
                      <a:endParaRPr lang="en-US" altLang="zh-TW" sz="1800" b="1" kern="0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b="1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15.63%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製造業</a:t>
                      </a:r>
                      <a:endParaRPr lang="en-US" altLang="zh-TW" sz="1800" b="1" kern="0" dirty="0" smtClean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0" dirty="0" smtClean="0">
                          <a:latin typeface="Arial" pitchFamily="34" charset="0"/>
                          <a:ea typeface="微軟正黑體" pitchFamily="34" charset="-120"/>
                          <a:cs typeface="Arial" pitchFamily="34" charset="0"/>
                        </a:rPr>
                        <a:t>15.29%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034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365825D-A4C5-434E-8A01-5336F71D5500}" type="slidenum">
              <a:rPr lang="en-US" altLang="zh-TW" smtClean="0">
                <a:solidFill>
                  <a:srgbClr val="000000"/>
                </a:solidFill>
              </a:rPr>
              <a:pPr/>
              <a:t>9</a:t>
            </a:fld>
            <a:endParaRPr lang="en-US" altLang="zh-TW" smtClean="0">
              <a:solidFill>
                <a:srgbClr val="000000"/>
              </a:solidFill>
            </a:endParaRPr>
          </a:p>
        </p:txBody>
      </p:sp>
      <p:sp>
        <p:nvSpPr>
          <p:cNvPr id="9" name="標題 1"/>
          <p:cNvSpPr txBox="1">
            <a:spLocks/>
          </p:cNvSpPr>
          <p:nvPr/>
        </p:nvSpPr>
        <p:spPr>
          <a:xfrm>
            <a:off x="323528" y="117004"/>
            <a:ext cx="8229600" cy="647700"/>
          </a:xfrm>
          <a:prstGeom prst="rect">
            <a:avLst/>
          </a:prstGeom>
        </p:spPr>
        <p:txBody>
          <a:bodyPr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kumimoji="0" lang="zh-TW" altLang="en-US" sz="3500" b="1" dirty="0">
                <a:solidFill>
                  <a:prstClr val="black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微軟正黑體" pitchFamily="34" charset="-120"/>
                <a:ea typeface="微軟正黑體"/>
              </a:rPr>
              <a:t>三、分析結果</a:t>
            </a:r>
          </a:p>
        </p:txBody>
      </p:sp>
      <p:sp>
        <p:nvSpPr>
          <p:cNvPr id="10" name="Rectangle 33"/>
          <p:cNvSpPr>
            <a:spLocks noChangeArrowheads="1"/>
          </p:cNvSpPr>
          <p:nvPr/>
        </p:nvSpPr>
        <p:spPr bwMode="auto">
          <a:xfrm>
            <a:off x="2198601" y="692120"/>
            <a:ext cx="4745210" cy="400110"/>
          </a:xfrm>
          <a:prstGeom prst="rect">
            <a:avLst/>
          </a:prstGeom>
          <a:gradFill rotWithShape="1">
            <a:gsLst>
              <a:gs pos="0">
                <a:srgbClr val="4F81BD">
                  <a:shade val="15000"/>
                  <a:satMod val="180000"/>
                </a:srgbClr>
              </a:gs>
              <a:gs pos="50000">
                <a:srgbClr val="4F81BD">
                  <a:shade val="45000"/>
                  <a:satMod val="170000"/>
                </a:srgbClr>
              </a:gs>
              <a:gs pos="70000">
                <a:srgbClr val="4F81BD">
                  <a:tint val="99000"/>
                  <a:shade val="65000"/>
                  <a:satMod val="155000"/>
                </a:srgbClr>
              </a:gs>
              <a:gs pos="100000">
                <a:srgbClr val="4F81BD">
                  <a:tint val="95500"/>
                  <a:shade val="100000"/>
                  <a:satMod val="155000"/>
                </a:srgbClr>
              </a:gs>
            </a:gsLst>
            <a:lin ang="16200000" scaled="0"/>
          </a:gradFill>
          <a:ln w="9525" cap="flat" cmpd="sng" algn="ctr">
            <a:solidFill>
              <a:srgbClr val="4F81BD"/>
            </a:solidFill>
            <a:prstDash val="solid"/>
            <a:headEnd/>
            <a:tailEnd/>
          </a:ln>
          <a:effectLst>
            <a:outerShdw blurRad="50800" dist="38100" dir="5400000" rotWithShape="0">
              <a:srgbClr val="000000">
                <a:alpha val="35000"/>
              </a:srgb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en-US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101</a:t>
            </a:r>
            <a:r>
              <a:rPr lang="zh-TW" altLang="zh-TW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學年度</a:t>
            </a:r>
            <a:r>
              <a:rPr lang="zh-TW" altLang="zh-TW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大專畢業生</a:t>
            </a:r>
            <a:r>
              <a:rPr lang="zh-TW" altLang="en-US" sz="2000" b="1" kern="0" dirty="0" smtClean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之</a:t>
            </a:r>
            <a:r>
              <a:rPr lang="zh-TW" altLang="en-US" sz="2000" b="1" kern="0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  <a:cs typeface="新細明體"/>
              </a:rPr>
              <a:t>行業流向（一）</a:t>
            </a:r>
            <a:endParaRPr lang="zh-TW" altLang="en-US" sz="2000" dirty="0">
              <a:solidFill>
                <a:prstClr val="white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graphicFrame>
        <p:nvGraphicFramePr>
          <p:cNvPr id="20" name="圖表 19"/>
          <p:cNvGraphicFramePr/>
          <p:nvPr/>
        </p:nvGraphicFramePr>
        <p:xfrm>
          <a:off x="-324544" y="3140968"/>
          <a:ext cx="489654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1" name="圖表 20"/>
          <p:cNvGraphicFramePr/>
          <p:nvPr/>
        </p:nvGraphicFramePr>
        <p:xfrm>
          <a:off x="4139952" y="3140968"/>
          <a:ext cx="4499992" cy="3717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表格 22"/>
          <p:cNvGraphicFramePr>
            <a:graphicFrameLocks noGrp="1"/>
          </p:cNvGraphicFramePr>
          <p:nvPr/>
        </p:nvGraphicFramePr>
        <p:xfrm>
          <a:off x="6948488" y="1628775"/>
          <a:ext cx="1728192" cy="2194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728192"/>
              </a:tblGrid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b="1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製造業</a:t>
                      </a:r>
                      <a:endParaRPr lang="en-US" altLang="zh-TW" sz="1800" b="1" kern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23.87%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800" b="1" kern="0" dirty="0" smtClean="0">
                          <a:latin typeface="Arial" pitchFamily="34" charset="0"/>
                          <a:cs typeface="Arial" pitchFamily="34" charset="0"/>
                        </a:rPr>
                        <a:t>批發及零售業</a:t>
                      </a:r>
                      <a:r>
                        <a:rPr lang="en-US" altLang="zh-TW" b="1" dirty="0" smtClean="0">
                          <a:latin typeface="Arial" pitchFamily="34" charset="0"/>
                          <a:cs typeface="Arial" pitchFamily="34" charset="0"/>
                        </a:rPr>
                        <a:t>9.13%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>
                      <a:lvl1pPr marL="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1pPr>
                      <a:lvl2pPr marL="457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2pPr>
                      <a:lvl3pPr marL="914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3pPr>
                      <a:lvl4pPr marL="1371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4pPr>
                      <a:lvl5pPr marL="18288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5pPr>
                      <a:lvl6pPr marL="22860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6pPr>
                      <a:lvl7pPr marL="27432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7pPr>
                      <a:lvl8pPr marL="32004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8pPr>
                      <a:lvl9pPr marL="3657600" algn="l" rtl="0" eaLnBrk="1" latinLnBrk="0" hangingPunct="1">
                        <a:defRPr kumimoji="0" kern="1200">
                          <a:solidFill>
                            <a:schemeClr val="tx1"/>
                          </a:solidFill>
                          <a:latin typeface="Tw Cen MT"/>
                        </a:defRPr>
                      </a:lvl9pPr>
                      <a:extLst/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專業、科學及技術服務業</a:t>
                      </a:r>
                      <a:endParaRPr lang="en-US" altLang="zh-TW" sz="1800" b="1" kern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0" dirty="0" smtClean="0">
                          <a:latin typeface="Arial" pitchFamily="34" charset="0"/>
                          <a:cs typeface="Arial" pitchFamily="34" charset="0"/>
                        </a:rPr>
                        <a:t>8.39%</a:t>
                      </a:r>
                      <a:endParaRPr lang="zh-TW" altLang="en-US" b="1" dirty="0">
                        <a:latin typeface="Arial" pitchFamily="34" charset="0"/>
                        <a:ea typeface="微軟正黑體" pitchFamily="34" charset="-12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向右箭號 23"/>
          <p:cNvSpPr/>
          <p:nvPr/>
        </p:nvSpPr>
        <p:spPr>
          <a:xfrm rot="19574247">
            <a:off x="1691811" y="3381006"/>
            <a:ext cx="1038225" cy="574675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sp>
        <p:nvSpPr>
          <p:cNvPr id="25" name="向右箭號 24"/>
          <p:cNvSpPr/>
          <p:nvPr/>
        </p:nvSpPr>
        <p:spPr>
          <a:xfrm rot="19574247">
            <a:off x="6154739" y="3387489"/>
            <a:ext cx="1062037" cy="576262"/>
          </a:xfrm>
          <a:prstGeom prst="rightArrow">
            <a:avLst/>
          </a:prstGeom>
          <a:solidFill>
            <a:srgbClr val="FFC000"/>
          </a:solidFill>
          <a:ln w="1905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b="1" kern="0">
              <a:solidFill>
                <a:sysClr val="window" lastClr="FFFFFF"/>
              </a:solidFill>
              <a:latin typeface="Tw Cen MT"/>
              <a:ea typeface="微軟正黑體"/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971600" y="4437112"/>
            <a:ext cx="172819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>
                <a:solidFill>
                  <a:prstClr val="black"/>
                </a:solidFill>
                <a:effectLst>
                  <a:glow rad="101600">
                    <a:srgbClr val="B32C16">
                      <a:satMod val="175000"/>
                      <a:alpha val="40000"/>
                    </a:srgbClr>
                  </a:glow>
                </a:effectLst>
                <a:latin typeface="微軟正黑體"/>
                <a:ea typeface="微軟正黑體"/>
              </a:rPr>
              <a:t>博士</a:t>
            </a:r>
            <a:endParaRPr lang="en-US" altLang="zh-TW" sz="2000" b="1" dirty="0">
              <a:solidFill>
                <a:prstClr val="black"/>
              </a:solidFill>
              <a:effectLst>
                <a:glow rad="101600">
                  <a:srgbClr val="B32C16">
                    <a:satMod val="175000"/>
                    <a:alpha val="40000"/>
                  </a:srgbClr>
                </a:glow>
              </a:effectLst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已投保人數</a:t>
            </a:r>
            <a:endParaRPr lang="en-US" altLang="zh-TW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2,962</a:t>
            </a: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人</a:t>
            </a: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,100%</a:t>
            </a:r>
            <a:endParaRPr lang="zh-TW" altLang="en-US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</p:txBody>
      </p:sp>
      <p:sp>
        <p:nvSpPr>
          <p:cNvPr id="27" name="文字方塊 26"/>
          <p:cNvSpPr txBox="1"/>
          <p:nvPr/>
        </p:nvSpPr>
        <p:spPr>
          <a:xfrm>
            <a:off x="5148064" y="4509120"/>
            <a:ext cx="2088232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000" b="1" dirty="0">
                <a:solidFill>
                  <a:prstClr val="black"/>
                </a:solidFill>
                <a:effectLst>
                  <a:glow rad="139700">
                    <a:srgbClr val="006600">
                      <a:alpha val="40000"/>
                    </a:srgbClr>
                  </a:glow>
                </a:effectLst>
                <a:latin typeface="微軟正黑體"/>
                <a:ea typeface="微軟正黑體"/>
              </a:rPr>
              <a:t>碩士</a:t>
            </a:r>
            <a:endParaRPr lang="en-US" altLang="zh-TW" sz="2000" b="1" dirty="0">
              <a:solidFill>
                <a:prstClr val="black"/>
              </a:solidFill>
              <a:effectLst>
                <a:glow rad="139700">
                  <a:srgbClr val="006600">
                    <a:alpha val="40000"/>
                  </a:srgbClr>
                </a:glow>
              </a:effectLst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已投保人數</a:t>
            </a:r>
            <a:endParaRPr lang="en-US" altLang="zh-TW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  <a:p>
            <a:pPr algn="ctr">
              <a:defRPr/>
            </a:pP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37,107</a:t>
            </a:r>
            <a:r>
              <a:rPr lang="zh-TW" altLang="en-US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人</a:t>
            </a:r>
            <a:r>
              <a:rPr lang="en-US" altLang="zh-TW" sz="1400" b="1" dirty="0">
                <a:solidFill>
                  <a:prstClr val="black"/>
                </a:solidFill>
                <a:latin typeface="微軟正黑體"/>
                <a:ea typeface="微軟正黑體"/>
              </a:rPr>
              <a:t>,100%</a:t>
            </a:r>
            <a:endParaRPr lang="zh-TW" altLang="en-US" sz="1400" b="1" dirty="0">
              <a:solidFill>
                <a:prstClr val="black"/>
              </a:solidFill>
              <a:latin typeface="微軟正黑體"/>
              <a:ea typeface="微軟正黑體"/>
            </a:endParaRPr>
          </a:p>
        </p:txBody>
      </p:sp>
      <p:cxnSp>
        <p:nvCxnSpPr>
          <p:cNvPr id="30" name="直線接點 29"/>
          <p:cNvCxnSpPr/>
          <p:nvPr/>
        </p:nvCxnSpPr>
        <p:spPr>
          <a:xfrm>
            <a:off x="4500563" y="1628775"/>
            <a:ext cx="0" cy="4968875"/>
          </a:xfrm>
          <a:prstGeom prst="line">
            <a:avLst/>
          </a:prstGeom>
          <a:ln cmpd="sng">
            <a:prstDash val="lgDash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1" name="矩形 30"/>
          <p:cNvSpPr/>
          <p:nvPr/>
        </p:nvSpPr>
        <p:spPr>
          <a:xfrm>
            <a:off x="3131840" y="1196975"/>
            <a:ext cx="2736130" cy="2975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  <a:spcBef>
                <a:spcPts val="200"/>
              </a:spcBef>
              <a:defRPr/>
            </a:pPr>
            <a:r>
              <a:rPr lang="zh-TW" altLang="en-US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比對時間：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103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年</a:t>
            </a:r>
            <a:r>
              <a:rPr lang="en-US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7</a:t>
            </a:r>
            <a:r>
              <a:rPr lang="zh-TW" altLang="zh-TW" sz="1600" b="1" dirty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月</a:t>
            </a:r>
            <a:r>
              <a:rPr lang="en-US" altLang="zh-TW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25</a:t>
            </a:r>
            <a:r>
              <a:rPr lang="zh-TW" altLang="en-US" sz="1600" b="1" dirty="0" smtClean="0">
                <a:solidFill>
                  <a:prstClr val="black"/>
                </a:solidFill>
                <a:ea typeface="微軟正黑體" pitchFamily="34" charset="-120"/>
                <a:cs typeface="Arial" pitchFamily="34" charset="0"/>
              </a:rPr>
              <a:t>日</a:t>
            </a:r>
            <a:endParaRPr lang="zh-TW" altLang="en-US" sz="1600" b="1" kern="100" spc="50" dirty="0">
              <a:solidFill>
                <a:prstClr val="black"/>
              </a:solidFill>
              <a:ea typeface="微軟正黑體" pitchFamily="34" charset="-120"/>
              <a:cs typeface="Arial" pitchFamily="34" charset="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116013" y="1538288"/>
            <a:ext cx="1152525" cy="522287"/>
          </a:xfrm>
          <a:prstGeom prst="rect">
            <a:avLst/>
          </a:prstGeom>
          <a:solidFill>
            <a:srgbClr val="5A160B"/>
          </a:solidFill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博士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5651500" y="1538288"/>
            <a:ext cx="1152525" cy="522287"/>
          </a:xfrm>
          <a:prstGeom prst="rect">
            <a:avLst/>
          </a:prstGeom>
          <a:solidFill>
            <a:srgbClr val="006600"/>
          </a:solidFill>
          <a:effectLst>
            <a:outerShdw blurRad="50800" dist="152400" dir="2700000" algn="tl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zh-TW" altLang="en-US" sz="2800" b="1" dirty="0">
                <a:solidFill>
                  <a:prstClr val="white"/>
                </a:solidFill>
                <a:latin typeface="微軟正黑體" pitchFamily="34" charset="-120"/>
                <a:ea typeface="微軟正黑體" pitchFamily="34" charset="-120"/>
              </a:rPr>
              <a:t>碩士</a:t>
            </a:r>
          </a:p>
        </p:txBody>
      </p:sp>
      <p:pic>
        <p:nvPicPr>
          <p:cNvPr id="17" name="Picture 2" descr="C:\Users\abook\Desktop\logo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08850" y="188913"/>
            <a:ext cx="17272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theme/_rels/themeOverr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_rels/themeOverr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theme/theme1.xml><?xml version="1.0" encoding="utf-8"?>
<a:theme xmlns:a="http://schemas.openxmlformats.org/drawingml/2006/main" name="匯合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公正">
  <a:themeElements>
    <a:clrScheme name="匯合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匯合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匯合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匯合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匯合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匯合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佈景主題1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匯合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觀點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3.xml><?xml version="1.0" encoding="utf-8"?>
<a:themeOverride xmlns:a="http://schemas.openxmlformats.org/drawingml/2006/main">
  <a:clrScheme name="觀點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14.xml><?xml version="1.0" encoding="utf-8"?>
<a:themeOverride xmlns:a="http://schemas.openxmlformats.org/drawingml/2006/main">
  <a:clrScheme name="觀點">
    <a:dk1>
      <a:sysClr val="windowText" lastClr="000000"/>
    </a:dk1>
    <a:lt1>
      <a:sysClr val="window" lastClr="FFFFFF"/>
    </a:lt1>
    <a:dk2>
      <a:srgbClr val="323232"/>
    </a:dk2>
    <a:lt2>
      <a:srgbClr val="E3DED1"/>
    </a:lt2>
    <a:accent1>
      <a:srgbClr val="F07F09"/>
    </a:accent1>
    <a:accent2>
      <a:srgbClr val="9F2936"/>
    </a:accent2>
    <a:accent3>
      <a:srgbClr val="1B587C"/>
    </a:accent3>
    <a:accent4>
      <a:srgbClr val="4E8542"/>
    </a:accent4>
    <a:accent5>
      <a:srgbClr val="604878"/>
    </a:accent5>
    <a:accent6>
      <a:srgbClr val="C19859"/>
    </a:accent6>
    <a:hlink>
      <a:srgbClr val="6B9F25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中庸">
    <a:maj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Tw Cen MT"/>
      <a:ea typeface=""/>
      <a:cs typeface=""/>
      <a:font script="Grek" typeface="Calibri"/>
      <a:font script="Cyrl" typeface="Calibri"/>
      <a:font script="Jpan" typeface="HGPｺﾞｼｯｸE"/>
      <a:font script="Hang" typeface="HY얕은샘물M"/>
      <a:font script="Hans" typeface="华文仿宋"/>
      <a:font script="Hant" typeface="微軟正黑體"/>
      <a:font script="Arab" typeface="Arial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inorFont>
  </a:fontScheme>
  <a:fmtScheme name="中庸">
    <a:fillStyleLst>
      <a:solidFill>
        <a:schemeClr val="phClr"/>
      </a:solidFill>
      <a:solidFill>
        <a:schemeClr val="phClr">
          <a:tint val="50000"/>
        </a:schemeClr>
      </a:solidFill>
      <a:solidFill>
        <a:schemeClr val="phClr"/>
      </a:solidFill>
    </a:fillStyleLst>
    <a:lnStyleLst>
      <a:ln w="100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  <a:ln w="47625" cap="flat" cmpd="dbl" algn="ctr">
        <a:solidFill>
          <a:schemeClr val="phClr"/>
        </a:solidFill>
        <a:prstDash val="solid"/>
      </a:ln>
    </a:lnStyleLst>
    <a:effectStyleLst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30000" dir="5400000" rotWithShape="0">
            <a:srgbClr val="000000">
              <a:alpha val="45000"/>
            </a:srgbClr>
          </a:outerShdw>
        </a:effectLst>
      </a:effectStyle>
      <a:effectStyle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isometricTopDown" fov="0">
            <a:rot lat="0" lon="0" rev="0"/>
          </a:camera>
          <a:lightRig rig="balanced" dir="t">
            <a:rot lat="0" lon="0" rev="13800000"/>
          </a:lightRig>
        </a:scene3d>
        <a:sp3d extrusionH="12700" prstMaterial="plastic">
          <a:bevelT w="38100" h="25400" prst="softRound"/>
          <a:contourClr>
            <a:schemeClr val="phClr"/>
          </a:contourClr>
        </a:sp3d>
      </a:effectStyle>
    </a:effectStyleLst>
    <a:bg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  <a:blipFill>
        <a:blip xmlns:r="http://schemas.openxmlformats.org/officeDocument/2006/relationships" r:embed="rId2">
          <a:duotone>
            <a:schemeClr val="phClr">
              <a:shade val="90000"/>
              <a:satMod val="140000"/>
            </a:schemeClr>
            <a:schemeClr val="phClr">
              <a:satMod val="12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12218</TotalTime>
  <Words>3138</Words>
  <Application>Microsoft Office PowerPoint</Application>
  <PresentationFormat>如螢幕大小 (4:3)</PresentationFormat>
  <Paragraphs>1113</Paragraphs>
  <Slides>22</Slides>
  <Notes>7</Notes>
  <HiddenSlides>0</HiddenSlides>
  <MMClips>0</MMClips>
  <ScaleCrop>false</ScaleCrop>
  <HeadingPairs>
    <vt:vector size="4" baseType="variant">
      <vt:variant>
        <vt:lpstr>佈景主題</vt:lpstr>
      </vt:variant>
      <vt:variant>
        <vt:i4>7</vt:i4>
      </vt:variant>
      <vt:variant>
        <vt:lpstr>投影片標題</vt:lpstr>
      </vt:variant>
      <vt:variant>
        <vt:i4>22</vt:i4>
      </vt:variant>
    </vt:vector>
  </HeadingPairs>
  <TitlesOfParts>
    <vt:vector size="29" baseType="lpstr">
      <vt:lpstr>匯合</vt:lpstr>
      <vt:lpstr>夏至</vt:lpstr>
      <vt:lpstr>公正</vt:lpstr>
      <vt:lpstr>2_匯合</vt:lpstr>
      <vt:lpstr>3_匯合</vt:lpstr>
      <vt:lpstr>1_匯合</vt:lpstr>
      <vt:lpstr>佈景主題1</vt:lpstr>
      <vt:lpstr>投影片 1</vt:lpstr>
      <vt:lpstr>簡報大綱</vt:lpstr>
      <vt:lpstr>投影片 3</vt:lpstr>
      <vt:lpstr>投影片 4</vt:lpstr>
      <vt:lpstr>投影片 5</vt:lpstr>
      <vt:lpstr>投影片 6</vt:lpstr>
      <vt:lpstr>投影片 7</vt:lpstr>
      <vt:lpstr>投影片 8</vt:lpstr>
      <vt:lpstr>投影片 9</vt:lpstr>
      <vt:lpstr>投影片 10</vt:lpstr>
      <vt:lpstr>投影片 11</vt:lpstr>
      <vt:lpstr>投影片 12</vt:lpstr>
      <vt:lpstr>投影片 13</vt:lpstr>
      <vt:lpstr>投影片 14</vt:lpstr>
      <vt:lpstr>投影片 15</vt:lpstr>
      <vt:lpstr>投影片 16</vt:lpstr>
      <vt:lpstr>投影片 17</vt:lpstr>
      <vt:lpstr>投影片 18</vt:lpstr>
      <vt:lpstr>投影片 19</vt:lpstr>
      <vt:lpstr>投影片 20</vt:lpstr>
      <vt:lpstr>投影片 21</vt:lpstr>
      <vt:lpstr>投影片 22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SuperXP</dc:creator>
  <cp:lastModifiedBy>shya0604</cp:lastModifiedBy>
  <cp:revision>863</cp:revision>
  <dcterms:created xsi:type="dcterms:W3CDTF">2007-07-13T08:01:12Z</dcterms:created>
  <dcterms:modified xsi:type="dcterms:W3CDTF">2015-12-16T03:54:06Z</dcterms:modified>
</cp:coreProperties>
</file>